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45"/>
  </p:notesMasterIdLst>
  <p:sldIdLst>
    <p:sldId id="256" r:id="rId2"/>
    <p:sldId id="277" r:id="rId3"/>
    <p:sldId id="294" r:id="rId4"/>
    <p:sldId id="276" r:id="rId5"/>
    <p:sldId id="299" r:id="rId6"/>
    <p:sldId id="278" r:id="rId7"/>
    <p:sldId id="304" r:id="rId8"/>
    <p:sldId id="282" r:id="rId9"/>
    <p:sldId id="285" r:id="rId10"/>
    <p:sldId id="300" r:id="rId11"/>
    <p:sldId id="283" r:id="rId12"/>
    <p:sldId id="296" r:id="rId13"/>
    <p:sldId id="286" r:id="rId14"/>
    <p:sldId id="284" r:id="rId15"/>
    <p:sldId id="287" r:id="rId16"/>
    <p:sldId id="305" r:id="rId17"/>
    <p:sldId id="274" r:id="rId18"/>
    <p:sldId id="301" r:id="rId19"/>
    <p:sldId id="297" r:id="rId20"/>
    <p:sldId id="292" r:id="rId21"/>
    <p:sldId id="279" r:id="rId22"/>
    <p:sldId id="288" r:id="rId23"/>
    <p:sldId id="298" r:id="rId24"/>
    <p:sldId id="302" r:id="rId25"/>
    <p:sldId id="289" r:id="rId26"/>
    <p:sldId id="291" r:id="rId27"/>
    <p:sldId id="303" r:id="rId28"/>
    <p:sldId id="290" r:id="rId29"/>
    <p:sldId id="257" r:id="rId30"/>
    <p:sldId id="259" r:id="rId31"/>
    <p:sldId id="271" r:id="rId32"/>
    <p:sldId id="260" r:id="rId33"/>
    <p:sldId id="258" r:id="rId34"/>
    <p:sldId id="262" r:id="rId35"/>
    <p:sldId id="263" r:id="rId36"/>
    <p:sldId id="265" r:id="rId37"/>
    <p:sldId id="266" r:id="rId38"/>
    <p:sldId id="272" r:id="rId39"/>
    <p:sldId id="267" r:id="rId40"/>
    <p:sldId id="264" r:id="rId41"/>
    <p:sldId id="280" r:id="rId42"/>
    <p:sldId id="269" r:id="rId43"/>
    <p:sldId id="275" r:id="rId4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3F"/>
    <a:srgbClr val="FFCCCC"/>
    <a:srgbClr val="FF99CC"/>
    <a:srgbClr val="FFCC99"/>
    <a:srgbClr val="CCFFCC"/>
    <a:srgbClr val="CC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400" autoAdjust="0"/>
  </p:normalViewPr>
  <p:slideViewPr>
    <p:cSldViewPr>
      <p:cViewPr varScale="1">
        <p:scale>
          <a:sx n="114" d="100"/>
          <a:sy n="114" d="100"/>
        </p:scale>
        <p:origin x="150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9BE3E-873D-4BA9-92B0-A06DC58B31C7}" type="datetimeFigureOut">
              <a:rPr lang="zh-TW" altLang="en-US" smtClean="0"/>
              <a:t>2020/11/10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75195-E7CF-4E4D-9CF6-8D1416AC7F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8214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75195-E7CF-4E4D-9CF6-8D1416AC7FD0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1982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日期還未改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75195-E7CF-4E4D-9CF6-8D1416AC7FD0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6448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75195-E7CF-4E4D-9CF6-8D1416AC7FD0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9685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P.4</a:t>
            </a:r>
            <a:r>
              <a:rPr lang="zh-TW" altLang="en-US" dirty="0"/>
              <a:t>與</a:t>
            </a:r>
            <a:r>
              <a:rPr lang="en-US" altLang="zh-TW" dirty="0"/>
              <a:t>P.19</a:t>
            </a:r>
            <a:r>
              <a:rPr lang="zh-TW" altLang="en-US" dirty="0"/>
              <a:t>的評分比重數據不一樣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75195-E7CF-4E4D-9CF6-8D1416AC7FD0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6899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D06A-1E7E-4F04-92F2-93877571750A}" type="datetime1">
              <a:rPr lang="zh-TW" altLang="en-US" smtClean="0"/>
              <a:t>2020/11/10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7009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BFA3B-97CE-4247-9D2A-A27211B7D1D8}" type="datetime1">
              <a:rPr lang="zh-TW" altLang="en-US" smtClean="0"/>
              <a:t>2020/11/10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01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4780"/>
            <a:ext cx="1971675" cy="575742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DA4E-9ADD-4F14-A405-36606C5323F1}" type="datetime1">
              <a:rPr lang="zh-TW" altLang="en-US" smtClean="0"/>
              <a:t>2020/11/10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5052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8F6C-E7EE-4870-9110-18AE8DD264C0}" type="datetime1">
              <a:rPr lang="zh-TW" altLang="en-US" smtClean="0"/>
              <a:t>2020/11/10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754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6E179-4F09-4766-8D65-E6B22EB4EA0A}" type="datetime1">
              <a:rPr lang="zh-TW" altLang="en-US" smtClean="0"/>
              <a:t>2020/11/10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421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8"/>
            <a:ext cx="3703320" cy="402335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1344-79A4-4067-AB4F-81EBFDD86323}" type="datetime1">
              <a:rPr lang="zh-TW" altLang="en-US" smtClean="0"/>
              <a:t>2020/11/10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3595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3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3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5"/>
            <a:ext cx="3703320" cy="32867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78DD-EF08-4F5E-8A97-38FDD5A8DBA5}" type="datetime1">
              <a:rPr lang="zh-TW" altLang="en-US" smtClean="0"/>
              <a:t>2020/11/10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3837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2848-B7CE-4F0D-8410-A3E179E30A82}" type="datetime1">
              <a:rPr lang="zh-TW" altLang="en-US" smtClean="0"/>
              <a:t>2020/11/10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0923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4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7AB0-40E2-4806-BA9B-79EBC30268B1}" type="datetime1">
              <a:rPr lang="zh-TW" altLang="en-US" smtClean="0"/>
              <a:t>2020/11/10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6187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9" y="731520"/>
            <a:ext cx="5009393" cy="52578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1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6" y="6459787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F251B60B-7E93-4EBD-8D08-C4A540CD4F4C}" type="datetime1">
              <a:rPr lang="zh-TW" altLang="en-US" smtClean="0"/>
              <a:t>2020/11/10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7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8FE65B-D3E1-419F-B5FA-2C14E30CA0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1523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4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1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D486-91C1-4760-80E4-D6480571AEC7}" type="datetime1">
              <a:rPr lang="zh-TW" altLang="en-US" smtClean="0"/>
              <a:t>2020/11/10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9548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" y="6334317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5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3" y="6459787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BD44FFB-2919-44E9-BD58-F6E02E26CCD9}" type="datetime1">
              <a:rPr lang="zh-TW" altLang="en-US" smtClean="0"/>
              <a:t>2020/11/10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1" y="6459787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6" y="6459787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B8FE65B-D3E1-419F-B5FA-2C14E30CA08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628800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21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reurl.cc/lyavQ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yiching18@ntunhs.edu.tw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6864" cy="266429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國立臺北護理健康大學</a:t>
            </a:r>
            <a:br>
              <a:rPr lang="en-US" altLang="zh-TW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健康事業管理系</a:t>
            </a:r>
            <a:br>
              <a:rPr lang="en-US" altLang="zh-TW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四技實習前說明會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7162401" y="5877272"/>
            <a:ext cx="1646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>
                <a:latin typeface="Tekton Pro Cond" panose="020F0606020208020904" pitchFamily="34" charset="0"/>
              </a:rPr>
              <a:t>109.10.20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59" b="96709" l="3000" r="98300">
                        <a14:foregroundMark x1="12700" y1="25796" x2="18200" y2="28132"/>
                        <a14:foregroundMark x1="22000" y1="25053" x2="28500" y2="28450"/>
                        <a14:foregroundMark x1="60800" y1="16454" x2="58900" y2="21975"/>
                        <a14:foregroundMark x1="50800" y1="76221" x2="52100" y2="71762"/>
                        <a14:foregroundMark x1="80900" y1="88854" x2="80900" y2="88854"/>
                        <a14:foregroundMark x1="23300" y1="87155" x2="25300" y2="90977"/>
                        <a14:foregroundMark x1="80900" y1="84926" x2="81800" y2="87898"/>
                        <a14:foregroundMark x1="78700" y1="90552" x2="80600" y2="89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564904"/>
            <a:ext cx="4464496" cy="42055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6936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392202"/>
            <a:ext cx="8208912" cy="1090717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第一階段實習單位</a:t>
            </a:r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需注意事項</a:t>
            </a:r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(2/6)</a:t>
            </a:r>
            <a:endParaRPr lang="zh-TW" altLang="en-US" sz="40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678536" y="1639397"/>
            <a:ext cx="5832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812400"/>
              </p:ext>
            </p:extLst>
          </p:nvPr>
        </p:nvGraphicFramePr>
        <p:xfrm>
          <a:off x="232050" y="1874551"/>
          <a:ext cx="8725620" cy="3840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96581">
                  <a:extLst>
                    <a:ext uri="{9D8B030D-6E8A-4147-A177-3AD203B41FA5}">
                      <a16:colId xmlns:a16="http://schemas.microsoft.com/office/drawing/2014/main" val="2659756488"/>
                    </a:ext>
                  </a:extLst>
                </a:gridCol>
                <a:gridCol w="2228639">
                  <a:extLst>
                    <a:ext uri="{9D8B030D-6E8A-4147-A177-3AD203B41FA5}">
                      <a16:colId xmlns:a16="http://schemas.microsoft.com/office/drawing/2014/main" val="597381215"/>
                    </a:ext>
                  </a:extLst>
                </a:gridCol>
                <a:gridCol w="2120161">
                  <a:extLst>
                    <a:ext uri="{9D8B030D-6E8A-4147-A177-3AD203B41FA5}">
                      <a16:colId xmlns:a16="http://schemas.microsoft.com/office/drawing/2014/main" val="1622569997"/>
                    </a:ext>
                  </a:extLst>
                </a:gridCol>
                <a:gridCol w="1480239">
                  <a:extLst>
                    <a:ext uri="{9D8B030D-6E8A-4147-A177-3AD203B41FA5}">
                      <a16:colId xmlns:a16="http://schemas.microsoft.com/office/drawing/2014/main" val="3860419225"/>
                    </a:ext>
                  </a:extLst>
                </a:gridCol>
              </a:tblGrid>
              <a:tr h="5299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報到地點及應繳交資料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應繳系辦資料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實習單位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1773178487"/>
                  </a:ext>
                </a:extLst>
              </a:tr>
              <a:tr h="291488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800" b="1" kern="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羅東博愛醫院</a:t>
                      </a: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報到地點尚未公布，當日需攜帶以下資料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報到前二個月上網填寫部門輪調問卷</a:t>
                      </a:r>
                      <a:endParaRPr lang="en-US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hlinkClick r:id="rId2"/>
                        </a:rPr>
                        <a:t>https://reurl.cc/lyavQ</a:t>
                      </a:r>
                      <a:endParaRPr lang="en-US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身分證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正、影本、電子檔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學生證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正、影本、電子檔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體檢報告正本</a:t>
                      </a:r>
                      <a:endParaRPr lang="en-US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大頭照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吋一張</a:t>
                      </a:r>
                      <a:endParaRPr lang="en-US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體檢報告影本</a:t>
                      </a: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除一般項目外，還需包含</a:t>
                      </a: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胸部</a:t>
                      </a: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光、</a:t>
                      </a:r>
                      <a:r>
                        <a:rPr lang="zh-TW" altLang="en-US" sz="1800" kern="1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一年內</a:t>
                      </a: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型肝炎</a:t>
                      </a: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8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系上實習履歷表</a:t>
                      </a: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報到當天知悉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4296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2064" y="188640"/>
            <a:ext cx="8136904" cy="1090717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第一階段實習單位</a:t>
            </a:r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需注意事項</a:t>
            </a:r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(3/6)</a:t>
            </a:r>
            <a:endParaRPr lang="zh-TW" altLang="en-US" sz="40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678536" y="1639397"/>
            <a:ext cx="5832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143491"/>
              </p:ext>
            </p:extLst>
          </p:nvPr>
        </p:nvGraphicFramePr>
        <p:xfrm>
          <a:off x="272808" y="1683392"/>
          <a:ext cx="8598384" cy="49407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5656">
                  <a:extLst>
                    <a:ext uri="{9D8B030D-6E8A-4147-A177-3AD203B41FA5}">
                      <a16:colId xmlns:a16="http://schemas.microsoft.com/office/drawing/2014/main" val="2659756488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597381215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1622569997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60419225"/>
                    </a:ext>
                  </a:extLst>
                </a:gridCol>
              </a:tblGrid>
              <a:tr h="4972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報到地點及應繳資料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應繳系辦資料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1773178487"/>
                  </a:ext>
                </a:extLst>
              </a:tr>
              <a:tr h="21477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b="1" kern="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台大醫院新竹分院</a:t>
                      </a: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報到日上午 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時 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分前至醫院教學研究部，並攜帶以下資料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大頭照一張</a:t>
                      </a:r>
                      <a:endParaRPr lang="en-US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800" kern="1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六個月內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體檢報告正本</a:t>
                      </a:r>
                      <a:endParaRPr lang="en-US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保險卡正本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800" kern="1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六個月內</a:t>
                      </a: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之地區級以上醫院體檢報告影本</a:t>
                      </a: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除一般項目外，還需包含</a:t>
                      </a: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胸部</a:t>
                      </a: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光、</a:t>
                      </a: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型肝炎抗原抗體、麻疹抗體。</a:t>
                      </a: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altLang="zh-TW" sz="18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zh-TW" altLang="en-US" sz="18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或注射疫苗證明</a:t>
                      </a:r>
                      <a:endParaRPr lang="en-US" altLang="zh-TW" sz="18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系上實習履歷表</a:t>
                      </a:r>
                      <a:endParaRPr lang="en-US" altLang="zh-TW" sz="18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自選單位</a:t>
                      </a:r>
                      <a:r>
                        <a:rPr lang="en-US" alt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品管中心</a:t>
                      </a:r>
                      <a:r>
                        <a:rPr lang="en-US" alt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</a:t>
                      </a: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r>
                        <a:rPr lang="en-US" alt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800" kern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企劃管理室</a:t>
                      </a:r>
                      <a:r>
                        <a:rPr lang="en-US" alt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</a:t>
                      </a: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r>
                        <a:rPr lang="en-US" alt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主計室</a:t>
                      </a:r>
                      <a:r>
                        <a:rPr lang="en-US" alt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</a:t>
                      </a: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r>
                        <a:rPr lang="en-US" alt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775360495"/>
                  </a:ext>
                </a:extLst>
              </a:tr>
              <a:tr h="22488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altLang="zh-TW" sz="1800" b="1" kern="0" dirty="0">
                        <a:solidFill>
                          <a:schemeClr val="l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b="1" kern="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中國醫新竹分院</a:t>
                      </a: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報到地點尚未公布，當日需攜帶以下資料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體檢報告正本</a:t>
                      </a:r>
                      <a:endParaRPr lang="en-US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2.2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吋大頭照一張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體檢報告影本</a:t>
                      </a: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除一般項目外，還需包含</a:t>
                      </a: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胸部</a:t>
                      </a: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光、</a:t>
                      </a: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型肝炎抗原抗體、麻疹抗體及德國麻疹抗體</a:t>
                      </a: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18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*或</a:t>
                      </a:r>
                      <a:r>
                        <a:rPr lang="en-US" altLang="zh-TW" sz="18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MMR</a:t>
                      </a:r>
                      <a:r>
                        <a:rPr lang="zh-TW" altLang="en-US" sz="18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疫苗施打證明 </a:t>
                      </a:r>
                      <a:endParaRPr lang="en-US" altLang="zh-TW" sz="18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中國醫新竹分院實習學生基本資料表</a:t>
                      </a:r>
                      <a:endParaRPr lang="en-US" altLang="zh-TW" sz="1800" kern="100" dirty="0">
                        <a:solidFill>
                          <a:schemeClr val="dk1"/>
                        </a:solidFill>
                        <a:effectLst/>
                        <a:highlight>
                          <a:srgbClr val="FFFF00"/>
                        </a:highligh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醫療品質部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3754871657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1177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940" y="-315416"/>
            <a:ext cx="8136904" cy="1090717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第一階段實習單位</a:t>
            </a:r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需注意事項</a:t>
            </a:r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(3/6)</a:t>
            </a:r>
            <a:endParaRPr lang="zh-TW" altLang="en-US" sz="40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678536" y="1639397"/>
            <a:ext cx="5832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138443"/>
              </p:ext>
            </p:extLst>
          </p:nvPr>
        </p:nvGraphicFramePr>
        <p:xfrm>
          <a:off x="243984" y="775301"/>
          <a:ext cx="8701752" cy="5700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1928">
                  <a:extLst>
                    <a:ext uri="{9D8B030D-6E8A-4147-A177-3AD203B41FA5}">
                      <a16:colId xmlns:a16="http://schemas.microsoft.com/office/drawing/2014/main" val="2659756488"/>
                    </a:ext>
                  </a:extLst>
                </a:gridCol>
                <a:gridCol w="2317780">
                  <a:extLst>
                    <a:ext uri="{9D8B030D-6E8A-4147-A177-3AD203B41FA5}">
                      <a16:colId xmlns:a16="http://schemas.microsoft.com/office/drawing/2014/main" val="597381215"/>
                    </a:ext>
                  </a:extLst>
                </a:gridCol>
                <a:gridCol w="2531924">
                  <a:extLst>
                    <a:ext uri="{9D8B030D-6E8A-4147-A177-3AD203B41FA5}">
                      <a16:colId xmlns:a16="http://schemas.microsoft.com/office/drawing/2014/main" val="1622569997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860419225"/>
                    </a:ext>
                  </a:extLst>
                </a:gridCol>
              </a:tblGrid>
              <a:tr h="7622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報到地點及應繳資料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應繳系辦資料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1773178487"/>
                  </a:ext>
                </a:extLst>
              </a:tr>
              <a:tr h="7622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zh-TW" sz="1800" b="1" kern="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臺中榮民總醫院</a:t>
                      </a:r>
                      <a:r>
                        <a:rPr lang="en-US" altLang="zh-TW" sz="1800" b="1" kern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1" kern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*學業成績總平均需</a:t>
                      </a:r>
                      <a:r>
                        <a:rPr lang="en-US" altLang="zh-TW" sz="1800" b="1" kern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85</a:t>
                      </a:r>
                      <a:r>
                        <a:rPr lang="zh-TW" altLang="en-US" sz="1800" b="1" kern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分以上</a:t>
                      </a:r>
                      <a:r>
                        <a:rPr lang="en-US" altLang="zh-TW" sz="1800" b="1" kern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1800" b="1" kern="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報到地點尚未公布，當日需攜帶以下資料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大頭照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吋一張</a:t>
                      </a:r>
                      <a:endParaRPr lang="en-US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體檢報告正本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體檢報告影本</a:t>
                      </a: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除一般項目外，還需包含</a:t>
                      </a: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胸部</a:t>
                      </a: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光、</a:t>
                      </a: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型肝炎抗原抗體、麻疹抗體、德國麻疹抗體</a:t>
                      </a:r>
                      <a:r>
                        <a:rPr lang="en-US" altLang="zh-TW" sz="18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18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18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zh-TW" altLang="en-US" sz="18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陰性者需檢附疫苗接種紀錄</a:t>
                      </a:r>
                      <a:endParaRPr lang="en-US" altLang="zh-TW" sz="18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大頭照一張</a:t>
                      </a:r>
                      <a:endParaRPr lang="en-US" altLang="zh-TW" sz="18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系上實習履歷表</a:t>
                      </a:r>
                      <a:endParaRPr lang="en-US" altLang="zh-TW" sz="18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成績證明</a:t>
                      </a: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自選單位</a:t>
                      </a:r>
                      <a:r>
                        <a:rPr lang="en-US" alt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醫務企管部</a:t>
                      </a:r>
                      <a:r>
                        <a:rPr lang="en-US" alt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</a:t>
                      </a: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r>
                        <a:rPr lang="en-US" alt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品質管理中心</a:t>
                      </a:r>
                      <a:r>
                        <a:rPr lang="en-US" alt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</a:t>
                      </a: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r>
                        <a:rPr lang="en-US" alt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重症醫學部</a:t>
                      </a:r>
                      <a:r>
                        <a:rPr lang="en-US" alt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</a:t>
                      </a: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r>
                        <a:rPr lang="en-US" alt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775360495"/>
                  </a:ext>
                </a:extLst>
              </a:tr>
              <a:tr h="7622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altLang="zh-TW" sz="1800" b="1" kern="0" dirty="0">
                        <a:solidFill>
                          <a:schemeClr val="l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b="1" kern="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中國醫藥大學附設醫院</a:t>
                      </a:r>
                      <a:r>
                        <a:rPr lang="en-US" altLang="zh-TW" sz="1800" b="1" kern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(*</a:t>
                      </a:r>
                      <a:r>
                        <a:rPr lang="zh-TW" altLang="en-US" sz="1800" b="1" kern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學業成績總平均需</a:t>
                      </a:r>
                      <a:r>
                        <a:rPr lang="en-US" altLang="zh-TW" sz="1800" b="1" kern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80</a:t>
                      </a:r>
                      <a:r>
                        <a:rPr lang="zh-TW" altLang="en-US" sz="1800" b="1" kern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分以上</a:t>
                      </a:r>
                      <a:r>
                        <a:rPr lang="en-US" altLang="zh-TW" sz="1800" b="1" kern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1800" b="1" kern="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altLang="en-US" sz="1800" b="1" kern="0" dirty="0">
                        <a:solidFill>
                          <a:schemeClr val="l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報到地點尚未公布，當日需攜帶以下資料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體檢報告正本</a:t>
                      </a:r>
                      <a:endParaRPr lang="en-US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大頭照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吋一張</a:t>
                      </a:r>
                      <a:endParaRPr lang="en-US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體檢報告影本</a:t>
                      </a: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除一般項目外，還需包含</a:t>
                      </a: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胸部</a:t>
                      </a: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光、</a:t>
                      </a: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型肝炎抗原抗體、麻疹抗體及德國麻疹抗體檢測報告、水痘抗體報告</a:t>
                      </a: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8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中國醫實習基本資料表</a:t>
                      </a:r>
                      <a:endParaRPr lang="en-US" altLang="zh-TW" sz="1800" kern="100" dirty="0">
                        <a:solidFill>
                          <a:schemeClr val="dk1"/>
                        </a:solidFill>
                        <a:effectLst/>
                        <a:highlight>
                          <a:srgbClr val="FFFF00"/>
                        </a:highligh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成績證明</a:t>
                      </a: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健康檢查中心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3754871657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0076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50252"/>
            <a:ext cx="8136904" cy="1090717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第一階段實習單位</a:t>
            </a:r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需注意事項</a:t>
            </a:r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(4/6)</a:t>
            </a:r>
            <a:endParaRPr lang="zh-TW" altLang="en-US" sz="40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678536" y="1639397"/>
            <a:ext cx="5832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531743"/>
              </p:ext>
            </p:extLst>
          </p:nvPr>
        </p:nvGraphicFramePr>
        <p:xfrm>
          <a:off x="303999" y="1419227"/>
          <a:ext cx="8581721" cy="504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3050">
                  <a:extLst>
                    <a:ext uri="{9D8B030D-6E8A-4147-A177-3AD203B41FA5}">
                      <a16:colId xmlns:a16="http://schemas.microsoft.com/office/drawing/2014/main" val="2659756488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597381215"/>
                    </a:ext>
                  </a:extLst>
                </a:gridCol>
                <a:gridCol w="2016223">
                  <a:extLst>
                    <a:ext uri="{9D8B030D-6E8A-4147-A177-3AD203B41FA5}">
                      <a16:colId xmlns:a16="http://schemas.microsoft.com/office/drawing/2014/main" val="1622569997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60419225"/>
                    </a:ext>
                  </a:extLst>
                </a:gridCol>
              </a:tblGrid>
              <a:tr h="6449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報到地點及應繳資料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應繳系辦資料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1773178487"/>
                  </a:ext>
                </a:extLst>
              </a:tr>
              <a:tr h="19779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b="1" kern="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中山醫學大學附設醫院</a:t>
                      </a:r>
                      <a:r>
                        <a:rPr lang="en-US" altLang="zh-TW" sz="1800" b="1" kern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1" kern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*成績全班班排名前</a:t>
                      </a:r>
                      <a:r>
                        <a:rPr lang="en-US" altLang="zh-TW" sz="1800" b="1" kern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50%)</a:t>
                      </a: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報到地點尚未公布，當日需攜帶以下資料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身分證</a:t>
                      </a:r>
                      <a:endParaRPr lang="en-US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大頭照二張 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(1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吋或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吋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體檢報告正本</a:t>
                      </a:r>
                      <a:endParaRPr lang="en-US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體檢報告影本</a:t>
                      </a: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除一般項目外，還需包含</a:t>
                      </a: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胸部</a:t>
                      </a: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光、</a:t>
                      </a: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型肝炎抗原抗體、麻疹抗體</a:t>
                      </a: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系上實習履歷表</a:t>
                      </a:r>
                      <a:endParaRPr lang="en-US" altLang="zh-TW" sz="18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成績證明</a:t>
                      </a: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報到當天知悉</a:t>
                      </a:r>
                      <a:endParaRPr lang="en-US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*需要跨院區支援 </a:t>
                      </a:r>
                      <a:r>
                        <a:rPr lang="en-US" altLang="zh-TW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部分實習單位位於中港院區</a:t>
                      </a:r>
                      <a:r>
                        <a:rPr lang="en-US" altLang="zh-TW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1415391856"/>
                  </a:ext>
                </a:extLst>
              </a:tr>
              <a:tr h="24175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b="1" kern="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澄清中港</a:t>
                      </a:r>
                      <a:r>
                        <a:rPr lang="zh-TW" altLang="zh-TW" sz="1800" b="1" kern="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醫院</a:t>
                      </a: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報到當天上午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8:30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請先至敬義樓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5F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人力資源室完成報到手續，並攜帶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身份證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正、影本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學生證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正、影本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體檢報告正本</a:t>
                      </a:r>
                      <a:endParaRPr lang="en-US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大頭照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吋二張</a:t>
                      </a: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體檢報告影本</a:t>
                      </a:r>
                      <a:endParaRPr lang="en-US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系上實習履歷表</a:t>
                      </a: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輪調單位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醫療品管部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醫療服務室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病歷課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庶務室、工務室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2661526589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1157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8670" y="580372"/>
            <a:ext cx="8092380" cy="864096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第一階段實習單位</a:t>
            </a:r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需注意事項</a:t>
            </a:r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(5/6)</a:t>
            </a:r>
            <a:endParaRPr lang="zh-TW" altLang="en-US" sz="40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678536" y="1639397"/>
            <a:ext cx="5832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968325"/>
              </p:ext>
            </p:extLst>
          </p:nvPr>
        </p:nvGraphicFramePr>
        <p:xfrm>
          <a:off x="411999" y="1702279"/>
          <a:ext cx="8408473" cy="48496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1122">
                  <a:extLst>
                    <a:ext uri="{9D8B030D-6E8A-4147-A177-3AD203B41FA5}">
                      <a16:colId xmlns:a16="http://schemas.microsoft.com/office/drawing/2014/main" val="2659756488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597381215"/>
                    </a:ext>
                  </a:extLst>
                </a:gridCol>
                <a:gridCol w="2157464">
                  <a:extLst>
                    <a:ext uri="{9D8B030D-6E8A-4147-A177-3AD203B41FA5}">
                      <a16:colId xmlns:a16="http://schemas.microsoft.com/office/drawing/2014/main" val="1622569997"/>
                    </a:ext>
                  </a:extLst>
                </a:gridCol>
                <a:gridCol w="1651615">
                  <a:extLst>
                    <a:ext uri="{9D8B030D-6E8A-4147-A177-3AD203B41FA5}">
                      <a16:colId xmlns:a16="http://schemas.microsoft.com/office/drawing/2014/main" val="3860419225"/>
                    </a:ext>
                  </a:extLst>
                </a:gridCol>
              </a:tblGrid>
              <a:tr h="7348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報到地點及應繳資料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應繳系辦資料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1773178487"/>
                  </a:ext>
                </a:extLst>
              </a:tr>
              <a:tr h="9213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b="1" kern="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豐原</a:t>
                      </a:r>
                      <a:r>
                        <a:rPr lang="zh-TW" altLang="zh-TW" sz="1800" b="1" kern="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醫院</a:t>
                      </a:r>
                      <a:endParaRPr lang="zh-TW" sz="1800" b="1" kern="0" dirty="0">
                        <a:solidFill>
                          <a:schemeClr val="l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報到地點尚未公布，當日需攜帶以下資料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體檢報告正本</a:t>
                      </a:r>
                      <a:endParaRPr lang="en-US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大頭照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吋一張</a:t>
                      </a:r>
                      <a:endParaRPr lang="en-US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保險證明</a:t>
                      </a:r>
                      <a:endParaRPr lang="en-US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實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見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習生報到、離院程序單</a:t>
                      </a:r>
                      <a:endParaRPr lang="en-US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zh-TW" altLang="en-US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體檢報告影本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除一般項目外，還需包含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胸部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光、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型肝炎抗原抗體、麻疹抗體，以及</a:t>
                      </a:r>
                      <a:r>
                        <a:rPr lang="en-US" altLang="zh-TW" sz="18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MMR</a:t>
                      </a:r>
                      <a:r>
                        <a:rPr lang="zh-TW" altLang="en-US" sz="18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疫苗接種紀錄或麻疹及德國麻疹檢查報告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大頭照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吋一張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系上實習履歷表</a:t>
                      </a:r>
                      <a:endParaRPr lang="zh-TW" sz="1800" kern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輪調單位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醫行室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病歷組、掛批組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)/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社區健康中心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品管中心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總務室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管理中心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教學研究部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13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b="1" kern="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台中</a:t>
                      </a:r>
                      <a:r>
                        <a:rPr lang="zh-TW" altLang="zh-TW" sz="1800" b="1" kern="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醫院</a:t>
                      </a:r>
                      <a:endParaRPr lang="en-US" altLang="zh-TW" sz="1800" b="1" kern="0" dirty="0">
                        <a:solidFill>
                          <a:schemeClr val="l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報到地點尚未公布，當日需攜帶以下資料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800" kern="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三個月內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體檢報告正本</a:t>
                      </a:r>
                      <a:endParaRPr lang="en-US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大頭照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吋一張</a:t>
                      </a:r>
                      <a:endParaRPr lang="en-US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</a:t>
                      </a:r>
                      <a:r>
                        <a:rPr lang="zh-TW" altLang="en-US" sz="1800" kern="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三個月內</a:t>
                      </a:r>
                      <a:r>
                        <a:rPr lang="zh-TW" altLang="en-US" sz="1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體檢報告影本</a:t>
                      </a:r>
                      <a:r>
                        <a:rPr lang="en-US" altLang="zh-TW" sz="1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除一般項目外，還需包含</a:t>
                      </a:r>
                      <a:r>
                        <a:rPr lang="en-US" altLang="zh-TW" sz="1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:</a:t>
                      </a:r>
                      <a:r>
                        <a:rPr lang="zh-TW" altLang="en-US" sz="1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胸部</a:t>
                      </a:r>
                      <a:r>
                        <a:rPr lang="en-US" altLang="zh-TW" sz="1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X</a:t>
                      </a:r>
                      <a:r>
                        <a:rPr lang="zh-TW" altLang="en-US" sz="1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光、麻疹抗體、水痘抗體</a:t>
                      </a:r>
                      <a:r>
                        <a:rPr lang="en-US" altLang="zh-TW" sz="1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</a:t>
                      </a:r>
                      <a:r>
                        <a:rPr lang="zh-TW" altLang="en-US" sz="1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系上實習履歷表</a:t>
                      </a:r>
                      <a:endParaRPr lang="en-US" altLang="zh-TW" sz="1800" kern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輪調單位</a:t>
                      </a:r>
                      <a:r>
                        <a:rPr lang="en-US" altLang="zh-TW" sz="18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人事室</a:t>
                      </a:r>
                      <a:r>
                        <a:rPr lang="en-US" altLang="zh-TW" sz="18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8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護理科</a:t>
                      </a:r>
                      <a:r>
                        <a:rPr lang="en-US" altLang="zh-TW" sz="18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8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醫務行政室</a:t>
                      </a:r>
                      <a:r>
                        <a:rPr lang="en-US" altLang="zh-TW" sz="18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8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高年科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6860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8160" y="542117"/>
            <a:ext cx="8092380" cy="864096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第一階段實習單位</a:t>
            </a:r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需注意事項</a:t>
            </a:r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(6/6)</a:t>
            </a:r>
            <a:endParaRPr lang="zh-TW" altLang="en-US" sz="40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678536" y="1639397"/>
            <a:ext cx="5832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501104"/>
              </p:ext>
            </p:extLst>
          </p:nvPr>
        </p:nvGraphicFramePr>
        <p:xfrm>
          <a:off x="562412" y="1654704"/>
          <a:ext cx="8064896" cy="45753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val="2659756488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597381215"/>
                    </a:ext>
                  </a:extLst>
                </a:gridCol>
                <a:gridCol w="1921356">
                  <a:extLst>
                    <a:ext uri="{9D8B030D-6E8A-4147-A177-3AD203B41FA5}">
                      <a16:colId xmlns:a16="http://schemas.microsoft.com/office/drawing/2014/main" val="1622569997"/>
                    </a:ext>
                  </a:extLst>
                </a:gridCol>
                <a:gridCol w="1246996">
                  <a:extLst>
                    <a:ext uri="{9D8B030D-6E8A-4147-A177-3AD203B41FA5}">
                      <a16:colId xmlns:a16="http://schemas.microsoft.com/office/drawing/2014/main" val="3860419225"/>
                    </a:ext>
                  </a:extLst>
                </a:gridCol>
              </a:tblGrid>
              <a:tr h="7348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報到地點及應繳資料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應繳系辦資料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1773178487"/>
                  </a:ext>
                </a:extLst>
              </a:tr>
              <a:tr h="7348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b="1" kern="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光田</a:t>
                      </a:r>
                      <a:r>
                        <a:rPr lang="zh-TW" altLang="zh-TW" sz="1800" b="1" kern="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醫院</a:t>
                      </a:r>
                      <a:r>
                        <a:rPr lang="en-US" altLang="zh-TW" sz="1800" b="1" kern="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1" kern="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沙鹿總院</a:t>
                      </a:r>
                      <a:r>
                        <a:rPr lang="en-US" altLang="zh-TW" sz="1800" b="1" kern="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報到地點尚未公布，當日需攜帶以下資料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體檢報告正本</a:t>
                      </a:r>
                      <a:endParaRPr lang="en-US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大頭照電子檔</a:t>
                      </a:r>
                      <a:endParaRPr lang="en-US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</a:t>
                      </a:r>
                      <a:r>
                        <a:rPr lang="zh-TW" altLang="en-US" sz="1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體檢報告影本</a:t>
                      </a:r>
                      <a:r>
                        <a:rPr lang="en-US" altLang="zh-TW" sz="1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除一般項目外，還需包含</a:t>
                      </a:r>
                      <a:r>
                        <a:rPr lang="en-US" altLang="zh-TW" sz="1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:</a:t>
                      </a:r>
                      <a:r>
                        <a:rPr lang="zh-TW" altLang="en-US" sz="1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胸部</a:t>
                      </a:r>
                      <a:r>
                        <a:rPr lang="en-US" altLang="zh-TW" sz="1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X</a:t>
                      </a:r>
                      <a:r>
                        <a:rPr lang="zh-TW" altLang="en-US" sz="1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光、</a:t>
                      </a:r>
                      <a:r>
                        <a:rPr lang="en-US" altLang="zh-TW" sz="1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r>
                        <a:rPr lang="zh-TW" altLang="en-US" sz="1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型肝炎抗原抗體、麻疹及德國麻疹抗體</a:t>
                      </a:r>
                      <a:r>
                        <a:rPr lang="en-US" altLang="zh-TW" sz="1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</a:t>
                      </a:r>
                      <a:r>
                        <a:rPr lang="zh-TW" altLang="en-US" sz="1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系上實習履歷表</a:t>
                      </a:r>
                      <a:endParaRPr lang="en-US" altLang="zh-TW" sz="1800" kern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3.</a:t>
                      </a:r>
                      <a:r>
                        <a:rPr lang="zh-TW" altLang="en-US" sz="1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成績證明</a:t>
                      </a:r>
                      <a:endParaRPr lang="en-US" altLang="zh-TW" sz="1800" kern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教學部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942513342"/>
                  </a:ext>
                </a:extLst>
              </a:tr>
              <a:tr h="7348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b="1" kern="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嘉義基督教醫院</a:t>
                      </a:r>
                      <a:endParaRPr lang="en-US" altLang="zh-TW" sz="1800" b="1" kern="0" dirty="0">
                        <a:solidFill>
                          <a:schemeClr val="l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報到地點尚未公布，當日需攜帶以下資料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kumimoji="0" lang="zh-TW" alt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三個月內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體檢報告正本</a:t>
                      </a:r>
                      <a:endParaRPr lang="en-US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大頭照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吋一張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</a:t>
                      </a:r>
                      <a:r>
                        <a:rPr lang="zh-TW" altLang="en-US" sz="1800" kern="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三個月內</a:t>
                      </a:r>
                      <a:r>
                        <a:rPr lang="zh-TW" altLang="en-US" sz="1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體檢報告影本</a:t>
                      </a:r>
                      <a:r>
                        <a:rPr lang="en-US" altLang="zh-TW" sz="1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除一般項目外，還需包含</a:t>
                      </a:r>
                      <a:r>
                        <a:rPr lang="en-US" altLang="zh-TW" sz="1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:</a:t>
                      </a:r>
                      <a:r>
                        <a:rPr lang="zh-TW" altLang="en-US" sz="1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胸部</a:t>
                      </a:r>
                      <a:r>
                        <a:rPr lang="en-US" altLang="zh-TW" sz="1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X</a:t>
                      </a:r>
                      <a:r>
                        <a:rPr lang="zh-TW" altLang="en-US" sz="1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光、</a:t>
                      </a:r>
                      <a:r>
                        <a:rPr lang="en-US" altLang="zh-TW" sz="1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r>
                        <a:rPr lang="zh-TW" altLang="en-US" sz="1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肝抗原抗體檢查</a:t>
                      </a:r>
                      <a:r>
                        <a:rPr lang="en-US" altLang="zh-TW" sz="1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</a:t>
                      </a:r>
                      <a:r>
                        <a:rPr lang="zh-TW" altLang="en-US" sz="1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系上實習履歷表</a:t>
                      </a:r>
                      <a:endParaRPr lang="zh-TW" sz="1800" kern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健康管理中心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1321070991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8529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8160" y="542117"/>
            <a:ext cx="8092380" cy="864096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第一階段實習單位</a:t>
            </a:r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需注意事項</a:t>
            </a:r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(6/6)</a:t>
            </a:r>
            <a:endParaRPr lang="zh-TW" altLang="en-US" sz="40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678536" y="1639397"/>
            <a:ext cx="5832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702146"/>
              </p:ext>
            </p:extLst>
          </p:nvPr>
        </p:nvGraphicFramePr>
        <p:xfrm>
          <a:off x="562412" y="1916832"/>
          <a:ext cx="8064896" cy="40267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val="2659756488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597381215"/>
                    </a:ext>
                  </a:extLst>
                </a:gridCol>
                <a:gridCol w="1921356">
                  <a:extLst>
                    <a:ext uri="{9D8B030D-6E8A-4147-A177-3AD203B41FA5}">
                      <a16:colId xmlns:a16="http://schemas.microsoft.com/office/drawing/2014/main" val="1622569997"/>
                    </a:ext>
                  </a:extLst>
                </a:gridCol>
                <a:gridCol w="1246996">
                  <a:extLst>
                    <a:ext uri="{9D8B030D-6E8A-4147-A177-3AD203B41FA5}">
                      <a16:colId xmlns:a16="http://schemas.microsoft.com/office/drawing/2014/main" val="3860419225"/>
                    </a:ext>
                  </a:extLst>
                </a:gridCol>
              </a:tblGrid>
              <a:tr h="7348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報到地點及應繳資料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應繳系辦資料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1773178487"/>
                  </a:ext>
                </a:extLst>
              </a:tr>
              <a:tr h="7348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b="1" kern="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杏一醫療用品公司</a:t>
                      </a: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報到地點尚未公布，當日會通知須繳交之資料</a:t>
                      </a:r>
                      <a:endParaRPr lang="en-US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學生證影本</a:t>
                      </a:r>
                      <a:r>
                        <a:rPr lang="en-US" altLang="zh-TW" sz="1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請註明</a:t>
                      </a:r>
                      <a:r>
                        <a:rPr lang="en-US" altLang="zh-TW" sz="1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”</a:t>
                      </a:r>
                      <a:r>
                        <a:rPr lang="zh-TW" altLang="en-US" sz="1800" b="1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與正本相符</a:t>
                      </a:r>
                      <a:r>
                        <a:rPr lang="en-US" altLang="zh-TW" sz="1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”)</a:t>
                      </a: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錄取之各門市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942513342"/>
                  </a:ext>
                </a:extLst>
              </a:tr>
              <a:tr h="7348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b="1" kern="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大昌華嘉</a:t>
                      </a:r>
                      <a:endParaRPr lang="en-US" altLang="zh-TW" sz="1800" b="1" kern="0" dirty="0">
                        <a:solidFill>
                          <a:schemeClr val="l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報到地點尚未公布，當日需攜帶以下資料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身份證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正、影本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學生證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正、影本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體檢報告正本</a:t>
                      </a:r>
                      <a:endParaRPr lang="en-US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大頭照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吋二張</a:t>
                      </a:r>
                      <a:endParaRPr lang="en-US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</a:t>
                      </a:r>
                      <a:r>
                        <a:rPr lang="zh-TW" altLang="en-US" sz="1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成績證明</a:t>
                      </a:r>
                      <a:endParaRPr lang="en-US" altLang="zh-TW" sz="1800" kern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</a:t>
                      </a:r>
                      <a:r>
                        <a:rPr lang="zh-TW" altLang="en-US" sz="1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英文檢定證明</a:t>
                      </a:r>
                      <a:endParaRPr lang="en-US" altLang="zh-TW" sz="1800" kern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3.</a:t>
                      </a:r>
                      <a:r>
                        <a:rPr lang="zh-TW" altLang="en-US" sz="1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體檢報告影本</a:t>
                      </a:r>
                      <a:endParaRPr lang="en-US" altLang="zh-TW" sz="1800" kern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zh-TW" sz="1800" kern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衛教護理部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1321070991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4785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543800" cy="874693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實習單位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第二階段名額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)(1/4)</a:t>
            </a:r>
            <a:endParaRPr lang="zh-TW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780842"/>
              </p:ext>
            </p:extLst>
          </p:nvPr>
        </p:nvGraphicFramePr>
        <p:xfrm>
          <a:off x="179512" y="1772816"/>
          <a:ext cx="8784976" cy="4339269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343944025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275117176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1621662928"/>
                    </a:ext>
                  </a:extLst>
                </a:gridCol>
              </a:tblGrid>
              <a:tr h="4987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實習單位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01045101"/>
                  </a:ext>
                </a:extLst>
              </a:tr>
              <a:tr h="18664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台北市立</a:t>
                      </a:r>
                      <a:r>
                        <a:rPr 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聯合醫院</a:t>
                      </a:r>
                      <a:r>
                        <a:rPr lang="en-US" alt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院本</a:t>
                      </a: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部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人文創新書院</a:t>
                      </a: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健康識能小組</a:t>
                      </a: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(1</a:t>
                      </a: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名</a:t>
                      </a: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人文創新書院</a:t>
                      </a: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病人自主權利法小組</a:t>
                      </a: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(1</a:t>
                      </a: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名</a:t>
                      </a: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企劃行政中心</a:t>
                      </a: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(2</a:t>
                      </a: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名</a:t>
                      </a: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員工協助暨關懷專案辦公室</a:t>
                      </a: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(1</a:t>
                      </a: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名</a:t>
                      </a: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8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8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92256320"/>
                  </a:ext>
                </a:extLst>
              </a:tr>
              <a:tr h="5332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台北市立</a:t>
                      </a:r>
                      <a:r>
                        <a:rPr 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聯合醫院</a:t>
                      </a:r>
                      <a:r>
                        <a:rPr lang="en-US" alt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仁愛</a:t>
                      </a: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院區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行政中心</a:t>
                      </a: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(4</a:t>
                      </a: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名</a:t>
                      </a: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zh-TW" sz="18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83736679"/>
                  </a:ext>
                </a:extLst>
              </a:tr>
              <a:tr h="13331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台北市立</a:t>
                      </a:r>
                      <a:r>
                        <a:rPr lang="zh-TW" alt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聯合醫院</a:t>
                      </a:r>
                      <a:r>
                        <a:rPr lang="en-US" alt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陽明院區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自選單位</a:t>
                      </a: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企劃課</a:t>
                      </a: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社工課</a:t>
                      </a: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人事課</a:t>
                      </a: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家醫科</a:t>
                      </a: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醫事課</a:t>
                      </a: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神經內科</a:t>
                      </a: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失智日間照護中心</a:t>
                      </a: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教研</a:t>
                      </a:r>
                      <a:endParaRPr lang="en-US" altLang="zh-TW" sz="18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(4</a:t>
                      </a: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名</a:t>
                      </a: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zh-TW" sz="18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欲申請陽明院區實習同學，請協助提供申請單位前三志願序，以利進行分發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66421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531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543800" cy="874693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實習單位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第二階段名額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)(1/4)</a:t>
            </a:r>
            <a:endParaRPr lang="zh-TW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063194"/>
              </p:ext>
            </p:extLst>
          </p:nvPr>
        </p:nvGraphicFramePr>
        <p:xfrm>
          <a:off x="179512" y="1945165"/>
          <a:ext cx="8784976" cy="2967669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343944025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275117176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1621662928"/>
                    </a:ext>
                  </a:extLst>
                </a:gridCol>
              </a:tblGrid>
              <a:tr h="4987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實習單位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01045101"/>
                  </a:ext>
                </a:extLst>
              </a:tr>
              <a:tr h="5332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台北市立聯合醫院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昆明防治中心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衛教企劃組</a:t>
                      </a: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(1</a:t>
                      </a: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名</a:t>
                      </a: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zh-TW" sz="18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93785548"/>
                  </a:ext>
                </a:extLst>
              </a:tr>
              <a:tr h="5332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台北市立聯合醫院</a:t>
                      </a:r>
                      <a:r>
                        <a:rPr lang="en-US" alt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林森中醫昆明院區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行政中心</a:t>
                      </a: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(1</a:t>
                      </a: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名</a:t>
                      </a: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zh-TW" sz="18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54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台北市立聯合醫院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忠孝院區</a:t>
                      </a: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輪調單位</a:t>
                      </a: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企劃課</a:t>
                      </a: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醫事課</a:t>
                      </a: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醫事課</a:t>
                      </a: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病歷組</a:t>
                      </a: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總務課</a:t>
                      </a: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工務課</a:t>
                      </a: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(4</a:t>
                      </a: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名</a:t>
                      </a: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zh-TW" sz="18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採單位輪調學習，申請忠孝院區同學將於實習開始時，先與行政中心主任討論，實習期間欲前往學習之科室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至多</a:t>
                      </a:r>
                      <a:r>
                        <a:rPr lang="en-US" alt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alt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個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與期程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33356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6477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543800" cy="874693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實習單位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第二階段名額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)(1/3)</a:t>
            </a:r>
            <a:endParaRPr lang="zh-TW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340601"/>
              </p:ext>
            </p:extLst>
          </p:nvPr>
        </p:nvGraphicFramePr>
        <p:xfrm>
          <a:off x="240090" y="1916832"/>
          <a:ext cx="8663819" cy="3288500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val="343944025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275117176"/>
                    </a:ext>
                  </a:extLst>
                </a:gridCol>
                <a:gridCol w="2736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5066">
                  <a:extLst>
                    <a:ext uri="{9D8B030D-6E8A-4147-A177-3AD203B41FA5}">
                      <a16:colId xmlns:a16="http://schemas.microsoft.com/office/drawing/2014/main" val="1621662928"/>
                    </a:ext>
                  </a:extLst>
                </a:gridCol>
              </a:tblGrid>
              <a:tr h="5453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實習單位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01045101"/>
                  </a:ext>
                </a:extLst>
              </a:tr>
              <a:tr h="3832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台北</a:t>
                      </a:r>
                      <a:r>
                        <a:rPr 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國泰醫院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尚未公佈</a:t>
                      </a: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b="1" kern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*學業成績須</a:t>
                      </a:r>
                      <a:r>
                        <a:rPr lang="en-US" altLang="zh-TW" sz="1800" b="1" kern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</a:t>
                      </a:r>
                      <a:r>
                        <a:rPr lang="zh-TW" altLang="en-US" sz="1800" b="1" kern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分以上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65952578"/>
                  </a:ext>
                </a:extLst>
              </a:tr>
              <a:tr h="3832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新光醫院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輪調單位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品管課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企劃課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癌防中心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病歷課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人力資源部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事務課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教學部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醫事課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採購課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保管課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國際醫療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健康管理部</a:t>
                      </a: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32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台安醫院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輪調單位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總務處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健康發展處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健診中心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人資處</a:t>
                      </a: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7456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371187"/>
            <a:ext cx="8352928" cy="1090717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實習單位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第一階段確定名單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)(1/6)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678536" y="1639397"/>
            <a:ext cx="5832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920831"/>
              </p:ext>
            </p:extLst>
          </p:nvPr>
        </p:nvGraphicFramePr>
        <p:xfrm>
          <a:off x="144000" y="1844824"/>
          <a:ext cx="8856000" cy="42599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val="4162661504"/>
                    </a:ext>
                  </a:extLst>
                </a:gridCol>
                <a:gridCol w="3600000">
                  <a:extLst>
                    <a:ext uri="{9D8B030D-6E8A-4147-A177-3AD203B41FA5}">
                      <a16:colId xmlns:a16="http://schemas.microsoft.com/office/drawing/2014/main" val="265975648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597381215"/>
                    </a:ext>
                  </a:extLst>
                </a:gridCol>
                <a:gridCol w="2484352">
                  <a:extLst>
                    <a:ext uri="{9D8B030D-6E8A-4147-A177-3AD203B41FA5}">
                      <a16:colId xmlns:a16="http://schemas.microsoft.com/office/drawing/2014/main" val="1622569997"/>
                    </a:ext>
                  </a:extLst>
                </a:gridCol>
                <a:gridCol w="1259648">
                  <a:extLst>
                    <a:ext uri="{9D8B030D-6E8A-4147-A177-3AD203B41FA5}">
                      <a16:colId xmlns:a16="http://schemas.microsoft.com/office/drawing/2014/main" val="3860419225"/>
                    </a:ext>
                  </a:extLst>
                </a:gridCol>
              </a:tblGrid>
              <a:tr h="5760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地區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</a:t>
                      </a:r>
                      <a:r>
                        <a:rPr lang="zh-TW" altLang="en-US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名單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備註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1773178487"/>
                  </a:ext>
                </a:extLst>
              </a:tr>
              <a:tr h="861436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北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聯新國際醫院</a:t>
                      </a:r>
                      <a:endParaRPr lang="zh-TW" alt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吳厚璋、范姜彥晟</a:t>
                      </a:r>
                      <a:endParaRPr lang="en-US" altLang="zh-TW" sz="2200" kern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、藍亭雅、潘笠綸、陳姿閔</a:t>
                      </a:r>
                    </a:p>
                  </a:txBody>
                  <a:tcPr marL="12206" marR="12206" marT="0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五位同學請自行協調分配</a:t>
                      </a:r>
                      <a:r>
                        <a:rPr lang="zh-TW" sz="2400" kern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3487246348"/>
                  </a:ext>
                </a:extLst>
              </a:tr>
              <a:tr h="63467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天晟醫院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altLang="en-US" sz="2200" kern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2206" marR="12206" marT="0" marB="0" anchor="ctr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2423927976"/>
                  </a:ext>
                </a:extLst>
              </a:tr>
              <a:tr h="72926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陽明大學附設醫院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2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林念佳</a:t>
                      </a: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55406916"/>
                  </a:ext>
                </a:extLst>
              </a:tr>
              <a:tr h="729268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zh-TW" sz="2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羅東聖母醫院</a:t>
                      </a:r>
                      <a:endParaRPr lang="zh-TW" sz="2200" kern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22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蕭惟亮</a:t>
                      </a: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9268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羅東博愛醫院</a:t>
                      </a:r>
                      <a:endParaRPr lang="zh-TW" sz="2200" kern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22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宋狄澔</a:t>
                      </a: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392288050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4280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543800" cy="874693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實習單位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第二階段名額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)(2/3)</a:t>
            </a:r>
            <a:endParaRPr lang="zh-TW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169576"/>
              </p:ext>
            </p:extLst>
          </p:nvPr>
        </p:nvGraphicFramePr>
        <p:xfrm>
          <a:off x="240090" y="1336757"/>
          <a:ext cx="8663819" cy="4743167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343944025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275117176"/>
                    </a:ext>
                  </a:extLst>
                </a:gridCol>
                <a:gridCol w="44759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9501">
                  <a:extLst>
                    <a:ext uri="{9D8B030D-6E8A-4147-A177-3AD203B41FA5}">
                      <a16:colId xmlns:a16="http://schemas.microsoft.com/office/drawing/2014/main" val="1621662928"/>
                    </a:ext>
                  </a:extLst>
                </a:gridCol>
              </a:tblGrid>
              <a:tr h="5453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實習單位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01045101"/>
                  </a:ext>
                </a:extLst>
              </a:tr>
              <a:tr h="3832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耕莘醫院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報到當天知悉</a:t>
                      </a: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2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台北醫學大學附設醫院</a:t>
                      </a: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自選單位</a:t>
                      </a: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醫務部</a:t>
                      </a: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(1</a:t>
                      </a: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名</a:t>
                      </a: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)/</a:t>
                      </a: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人資室</a:t>
                      </a: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(1</a:t>
                      </a: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名</a:t>
                      </a: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2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雙和醫院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自選單位</a:t>
                      </a:r>
                      <a:r>
                        <a:rPr lang="en-US" altLang="zh-TW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教學部</a:t>
                      </a:r>
                      <a:r>
                        <a:rPr lang="en-US" altLang="zh-TW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(1</a:t>
                      </a: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名</a:t>
                      </a:r>
                      <a:r>
                        <a:rPr lang="en-US" altLang="zh-TW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)/</a:t>
                      </a: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醫事室</a:t>
                      </a:r>
                      <a:r>
                        <a:rPr lang="en-US" altLang="zh-TW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(1</a:t>
                      </a: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名</a:t>
                      </a:r>
                      <a:r>
                        <a:rPr lang="en-US" altLang="zh-TW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)/</a:t>
                      </a: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醫品部</a:t>
                      </a:r>
                      <a:r>
                        <a:rPr lang="en-US" altLang="zh-TW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(1</a:t>
                      </a: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名</a:t>
                      </a:r>
                      <a:r>
                        <a:rPr lang="en-US" altLang="zh-TW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2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新北市立聯和醫院</a:t>
                      </a: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三重</a:t>
                      </a: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教學研究部</a:t>
                      </a: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80622754"/>
                  </a:ext>
                </a:extLst>
              </a:tr>
              <a:tr h="3832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亞東醫院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人力資源處</a:t>
                      </a: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99406442"/>
                  </a:ext>
                </a:extLst>
              </a:tr>
              <a:tr h="3832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萬芳醫院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自選單位</a:t>
                      </a: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醫務部</a:t>
                      </a: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(1</a:t>
                      </a: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名</a:t>
                      </a: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)/</a:t>
                      </a: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事業發展部</a:t>
                      </a: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(1</a:t>
                      </a: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名</a:t>
                      </a: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)/</a:t>
                      </a: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健康管理中心</a:t>
                      </a: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(2</a:t>
                      </a: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名</a:t>
                      </a: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)/</a:t>
                      </a: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急診醫學科</a:t>
                      </a: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(1</a:t>
                      </a: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名</a:t>
                      </a: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13651813"/>
                  </a:ext>
                </a:extLst>
              </a:tr>
              <a:tr h="3832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佳醫集團護理之家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輪調單位</a:t>
                      </a: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行政暨病歷</a:t>
                      </a: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社工服務</a:t>
                      </a: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護理照服</a:t>
                      </a: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日照及復健</a:t>
                      </a: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4746783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1393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7534" y="682100"/>
            <a:ext cx="7543800" cy="874693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實習單位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第二階段名額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)(3/3)</a:t>
            </a:r>
            <a:endParaRPr lang="zh-TW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842357"/>
              </p:ext>
            </p:extLst>
          </p:nvPr>
        </p:nvGraphicFramePr>
        <p:xfrm>
          <a:off x="539552" y="1772816"/>
          <a:ext cx="8303780" cy="3997118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3439440255"/>
                    </a:ext>
                  </a:extLst>
                </a:gridCol>
                <a:gridCol w="748224">
                  <a:extLst>
                    <a:ext uri="{9D8B030D-6E8A-4147-A177-3AD203B41FA5}">
                      <a16:colId xmlns:a16="http://schemas.microsoft.com/office/drawing/2014/main" val="3275117176"/>
                    </a:ext>
                  </a:extLst>
                </a:gridCol>
                <a:gridCol w="2636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7116">
                  <a:extLst>
                    <a:ext uri="{9D8B030D-6E8A-4147-A177-3AD203B41FA5}">
                      <a16:colId xmlns:a16="http://schemas.microsoft.com/office/drawing/2014/main" val="1621662928"/>
                    </a:ext>
                  </a:extLst>
                </a:gridCol>
              </a:tblGrid>
              <a:tr h="3536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實習單位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備註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01045101"/>
                  </a:ext>
                </a:extLst>
              </a:tr>
              <a:tr h="2947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醫策會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報到當天知悉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7082389"/>
                  </a:ext>
                </a:extLst>
              </a:tr>
              <a:tr h="2947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台北馬偕醫院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報到當天知悉</a:t>
                      </a: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*三位同學至少有一位將安排在淡水院區實習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48960232"/>
                  </a:ext>
                </a:extLst>
              </a:tr>
              <a:tr h="24731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臺北市立衛生局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健康管理科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82861925"/>
                  </a:ext>
                </a:extLst>
              </a:tr>
              <a:tr h="2947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康詠衛生資訊有限公司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報到當天知悉</a:t>
                      </a: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8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5978317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6003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2989" y="476672"/>
            <a:ext cx="8064896" cy="874693"/>
          </a:xfrm>
        </p:spPr>
        <p:txBody>
          <a:bodyPr>
            <a:noAutofit/>
          </a:bodyPr>
          <a:lstStyle/>
          <a:p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第二階段實習單位</a:t>
            </a:r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需注意事項</a:t>
            </a:r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(1/3)</a:t>
            </a:r>
            <a:endParaRPr lang="zh-TW" altLang="en-US" sz="40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713526"/>
              </p:ext>
            </p:extLst>
          </p:nvPr>
        </p:nvGraphicFramePr>
        <p:xfrm>
          <a:off x="245805" y="1772816"/>
          <a:ext cx="8652389" cy="2846560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3372946">
                  <a:extLst>
                    <a:ext uri="{9D8B030D-6E8A-4147-A177-3AD203B41FA5}">
                      <a16:colId xmlns:a16="http://schemas.microsoft.com/office/drawing/2014/main" val="3439440255"/>
                    </a:ext>
                  </a:extLst>
                </a:gridCol>
                <a:gridCol w="1745337">
                  <a:extLst>
                    <a:ext uri="{9D8B030D-6E8A-4147-A177-3AD203B41FA5}">
                      <a16:colId xmlns:a16="http://schemas.microsoft.com/office/drawing/2014/main" val="3275117176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1818">
                  <a:extLst>
                    <a:ext uri="{9D8B030D-6E8A-4147-A177-3AD203B41FA5}">
                      <a16:colId xmlns:a16="http://schemas.microsoft.com/office/drawing/2014/main" val="1621662928"/>
                    </a:ext>
                  </a:extLst>
                </a:gridCol>
              </a:tblGrid>
              <a:tr h="5007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報到地點及應繳資料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應繳系辦資料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01045101"/>
                  </a:ext>
                </a:extLst>
              </a:tr>
              <a:tr h="349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台北市立</a:t>
                      </a:r>
                      <a:r>
                        <a:rPr 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聯合醫院</a:t>
                      </a:r>
                      <a:r>
                        <a:rPr lang="en-US" alt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院本</a:t>
                      </a: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部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報到地點尚未公佈，當日需攜帶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體檢報告正本</a:t>
                      </a:r>
                      <a:endParaRPr lang="en-US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大頭照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吋一張</a:t>
                      </a:r>
                      <a:endParaRPr lang="en-US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6"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buNone/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體檢報告影本</a:t>
                      </a:r>
                      <a:endParaRPr lang="en-US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spcAft>
                          <a:spcPts val="0"/>
                        </a:spcAft>
                        <a:buNone/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系上實習履歷表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TW" sz="15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92256320"/>
                  </a:ext>
                </a:extLst>
              </a:tr>
              <a:tr h="349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台北市立</a:t>
                      </a:r>
                      <a:r>
                        <a:rPr 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聯合醫院</a:t>
                      </a:r>
                      <a:r>
                        <a:rPr lang="en-US" alt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仁愛</a:t>
                      </a: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院區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TW" sz="15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83736679"/>
                  </a:ext>
                </a:extLst>
              </a:tr>
              <a:tr h="349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台北市立</a:t>
                      </a:r>
                      <a:r>
                        <a:rPr lang="zh-TW" alt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聯合醫院</a:t>
                      </a:r>
                      <a:r>
                        <a:rPr lang="en-US" alt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陽明院區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TW" sz="15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66421099"/>
                  </a:ext>
                </a:extLst>
              </a:tr>
              <a:tr h="349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台北市立</a:t>
                      </a:r>
                      <a:r>
                        <a:rPr lang="zh-TW" alt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聯合醫院</a:t>
                      </a:r>
                      <a:r>
                        <a:rPr lang="en-US" alt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昆明防治中心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TW" sz="15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台北市立聯合醫院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林森中醫昆明院區</a:t>
                      </a: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TW" sz="15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348129"/>
                  </a:ext>
                </a:extLst>
              </a:tr>
              <a:tr h="349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台北市立聯合醫院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忠孝院區</a:t>
                      </a: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TW" sz="15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3040146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3104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9282" y="104074"/>
            <a:ext cx="8064896" cy="874693"/>
          </a:xfrm>
        </p:spPr>
        <p:txBody>
          <a:bodyPr>
            <a:noAutofit/>
          </a:bodyPr>
          <a:lstStyle/>
          <a:p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第二階段實習單位</a:t>
            </a:r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需注意事項</a:t>
            </a:r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(1/3)</a:t>
            </a:r>
            <a:endParaRPr lang="zh-TW" altLang="en-US" sz="40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186970"/>
              </p:ext>
            </p:extLst>
          </p:nvPr>
        </p:nvGraphicFramePr>
        <p:xfrm>
          <a:off x="245805" y="137160"/>
          <a:ext cx="8652389" cy="6583680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3018622">
                  <a:extLst>
                    <a:ext uri="{9D8B030D-6E8A-4147-A177-3AD203B41FA5}">
                      <a16:colId xmlns:a16="http://schemas.microsoft.com/office/drawing/2014/main" val="3439440255"/>
                    </a:ext>
                  </a:extLst>
                </a:gridCol>
                <a:gridCol w="1866492">
                  <a:extLst>
                    <a:ext uri="{9D8B030D-6E8A-4147-A177-3AD203B41FA5}">
                      <a16:colId xmlns:a16="http://schemas.microsoft.com/office/drawing/2014/main" val="3275117176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9003">
                  <a:extLst>
                    <a:ext uri="{9D8B030D-6E8A-4147-A177-3AD203B41FA5}">
                      <a16:colId xmlns:a16="http://schemas.microsoft.com/office/drawing/2014/main" val="1621662928"/>
                    </a:ext>
                  </a:extLst>
                </a:gridCol>
              </a:tblGrid>
              <a:tr h="5007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報到地點及應繳資料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應繳系辦資料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01045101"/>
                  </a:ext>
                </a:extLst>
              </a:tr>
              <a:tr h="1391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國泰醫院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實習當天上午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8:30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至國泰人壽大樓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B1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人事組報到地點尚未公佈，當日需攜帶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kumimoji="0" lang="zh-TW" altLang="en-US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三個月內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體檢報告正本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大頭照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吋一張</a:t>
                      </a: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800" kern="1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三個月內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體檢報告影本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除一般項目外，還需包含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胸部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光、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型肝炎抗原抗體、麻疹及德國麻疹抗體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altLang="en-US" sz="18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*陰性者需檢附疫苗接種紀錄</a:t>
                      </a:r>
                      <a:endParaRPr lang="en-US" altLang="zh-TW" sz="18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系上實習履歷表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b="1" kern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*學業成績須</a:t>
                      </a:r>
                      <a:r>
                        <a:rPr lang="en-US" altLang="zh-TW" sz="1800" b="1" kern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</a:t>
                      </a:r>
                      <a:r>
                        <a:rPr lang="zh-TW" altLang="en-US" sz="1800" b="1" kern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分以上</a:t>
                      </a:r>
                      <a:endParaRPr lang="en-US" altLang="zh-TW" sz="1800" b="1" kern="0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*實習開始前先至醫院面談，並攜帶大頭照</a:t>
                      </a:r>
                      <a:r>
                        <a:rPr lang="en-US" altLang="zh-TW" sz="1800" kern="0" dirty="0"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800" kern="0" dirty="0"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吋一張</a:t>
                      </a:r>
                      <a:r>
                        <a:rPr lang="en-US" altLang="zh-TW" sz="1800" kern="0" dirty="0"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kern="0" dirty="0"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電洽承辦人約時間</a:t>
                      </a:r>
                      <a:r>
                        <a:rPr lang="en-US" altLang="zh-TW" sz="1800" kern="0" dirty="0"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65952578"/>
                  </a:ext>
                </a:extLst>
              </a:tr>
              <a:tr h="349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新光醫院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報到地點尚未公佈，當日需攜帶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體檢報告正本</a:t>
                      </a:r>
                      <a:endParaRPr lang="en-US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大頭照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吋二張</a:t>
                      </a:r>
                      <a:endParaRPr lang="en-US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保險卡</a:t>
                      </a:r>
                      <a:endParaRPr lang="en-US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體檢報告影本</a:t>
                      </a:r>
                      <a:endParaRPr lang="en-US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系上實習履歷表</a:t>
                      </a: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TW" sz="15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8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台安醫院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報到地點尚未公佈，當日需攜帶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體檢報告正本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大頭照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吋二張</a:t>
                      </a: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體檢報告影本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系上實習履歷表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TW" sz="15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耕莘醫院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報到地點尚未公佈，當日需攜帶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kumimoji="0" lang="zh-TW" altLang="en-US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六個月內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體檢報告正本</a:t>
                      </a:r>
                      <a:endParaRPr lang="en-US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大頭照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吋二張</a:t>
                      </a:r>
                      <a:endParaRPr lang="en-US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800" kern="1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六個月內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體檢報告影本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除一般項目外，還需包含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胸部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光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系上實習履歷表</a:t>
                      </a: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TW" sz="15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23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7837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2989" y="476672"/>
            <a:ext cx="8064896" cy="874693"/>
          </a:xfrm>
        </p:spPr>
        <p:txBody>
          <a:bodyPr>
            <a:noAutofit/>
          </a:bodyPr>
          <a:lstStyle/>
          <a:p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第二階段實習單位</a:t>
            </a:r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需注意事項</a:t>
            </a:r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(1/3)</a:t>
            </a:r>
            <a:endParaRPr lang="zh-TW" altLang="en-US" sz="40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941922"/>
              </p:ext>
            </p:extLst>
          </p:nvPr>
        </p:nvGraphicFramePr>
        <p:xfrm>
          <a:off x="329242" y="1556792"/>
          <a:ext cx="8652389" cy="5212080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3162638">
                  <a:extLst>
                    <a:ext uri="{9D8B030D-6E8A-4147-A177-3AD203B41FA5}">
                      <a16:colId xmlns:a16="http://schemas.microsoft.com/office/drawing/2014/main" val="3439440255"/>
                    </a:ext>
                  </a:extLst>
                </a:gridCol>
                <a:gridCol w="1722476">
                  <a:extLst>
                    <a:ext uri="{9D8B030D-6E8A-4147-A177-3AD203B41FA5}">
                      <a16:colId xmlns:a16="http://schemas.microsoft.com/office/drawing/2014/main" val="3275117176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9003">
                  <a:extLst>
                    <a:ext uri="{9D8B030D-6E8A-4147-A177-3AD203B41FA5}">
                      <a16:colId xmlns:a16="http://schemas.microsoft.com/office/drawing/2014/main" val="1621662928"/>
                    </a:ext>
                  </a:extLst>
                </a:gridCol>
              </a:tblGrid>
              <a:tr h="5007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報到地點及應繳資料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應繳系辦資料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01045101"/>
                  </a:ext>
                </a:extLst>
              </a:tr>
              <a:tr h="349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台北醫學大學附設醫院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報到地點尚未公佈，當日需攜帶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kumimoji="0" lang="zh-TW" altLang="en-US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三個月內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體檢報告正本</a:t>
                      </a:r>
                      <a:endParaRPr lang="en-US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大頭照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吋三張</a:t>
                      </a:r>
                      <a:endParaRPr lang="en-US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保險卡</a:t>
                      </a: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800" kern="1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三個月內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體檢報告影本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除一般項目外，還需包含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胸部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光檢查、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型肝炎標記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系上實習履歷表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TW" sz="15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9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雙和醫院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報到地點尚未公佈，當日需攜帶</a:t>
                      </a:r>
                      <a:r>
                        <a:rPr lang="en-US" altLang="zh-TW" sz="18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kumimoji="0" lang="zh-TW" altLang="en-US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三個月內</a:t>
                      </a:r>
                      <a:r>
                        <a:rPr lang="zh-TW" altLang="en-US" sz="18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體檢報告正本</a:t>
                      </a:r>
                      <a:endParaRPr lang="en-US" altLang="zh-TW" sz="18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8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保險證明</a:t>
                      </a:r>
                      <a:endParaRPr lang="en-US" altLang="zh-TW" sz="18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800" kern="1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三個月內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體檢報告影本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除一般項目外，還需包含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胸部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光、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型肝炎抗原抗體、麻疹及德國麻疹抗體血清檢驗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800" kern="100" dirty="0"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雙和醫院實習基本資料表</a:t>
                      </a:r>
                      <a:endParaRPr lang="zh-TW" altLang="zh-TW" sz="1800" kern="100" dirty="0">
                        <a:effectLst/>
                        <a:highlight>
                          <a:srgbClr val="FFFF00"/>
                        </a:highligh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TW" sz="15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9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和信醫院</a:t>
                      </a: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報到地點尚未公佈，當日需攜帶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體檢報告正本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大頭照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吋一張</a:t>
                      </a: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體檢報告影本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系上實習履歷表</a:t>
                      </a: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TW" sz="15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95881471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53160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7539" y="476672"/>
            <a:ext cx="7923790" cy="874693"/>
          </a:xfrm>
        </p:spPr>
        <p:txBody>
          <a:bodyPr>
            <a:noAutofit/>
          </a:bodyPr>
          <a:lstStyle/>
          <a:p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第二階段實習單位</a:t>
            </a:r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需注意事項</a:t>
            </a:r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(2/3)</a:t>
            </a:r>
            <a:endParaRPr lang="zh-TW" altLang="en-US" sz="40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812673"/>
              </p:ext>
            </p:extLst>
          </p:nvPr>
        </p:nvGraphicFramePr>
        <p:xfrm>
          <a:off x="467544" y="1844824"/>
          <a:ext cx="8375788" cy="4663440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597307">
                  <a:extLst>
                    <a:ext uri="{9D8B030D-6E8A-4147-A177-3AD203B41FA5}">
                      <a16:colId xmlns:a16="http://schemas.microsoft.com/office/drawing/2014/main" val="3439440255"/>
                    </a:ext>
                  </a:extLst>
                </a:gridCol>
                <a:gridCol w="2051168">
                  <a:extLst>
                    <a:ext uri="{9D8B030D-6E8A-4147-A177-3AD203B41FA5}">
                      <a16:colId xmlns:a16="http://schemas.microsoft.com/office/drawing/2014/main" val="3275117176"/>
                    </a:ext>
                  </a:extLst>
                </a:gridCol>
                <a:gridCol w="1961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6237">
                  <a:extLst>
                    <a:ext uri="{9D8B030D-6E8A-4147-A177-3AD203B41FA5}">
                      <a16:colId xmlns:a16="http://schemas.microsoft.com/office/drawing/2014/main" val="1621662928"/>
                    </a:ext>
                  </a:extLst>
                </a:gridCol>
              </a:tblGrid>
              <a:tr h="4848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報到地點及應繳資料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應繳系辦資料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01045101"/>
                  </a:ext>
                </a:extLst>
              </a:tr>
              <a:tr h="1509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新北市立聯和醫院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三重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報到地點尚未公佈，當日需攜帶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體檢報告正本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大頭照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吋二張</a:t>
                      </a:r>
                      <a:endParaRPr lang="en-US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醫院實習生報到注意事項基本資料表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體檢報告影本</a:t>
                      </a:r>
                      <a:endParaRPr lang="en-US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800" kern="100" dirty="0"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新北市聯醫學生基本資料表</a:t>
                      </a:r>
                      <a:endParaRPr lang="en-US" altLang="zh-TW" sz="1800" kern="100" dirty="0">
                        <a:effectLst/>
                        <a:highlight>
                          <a:srgbClr val="FFFF00"/>
                        </a:highligh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成績證明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5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48960232"/>
                  </a:ext>
                </a:extLst>
              </a:tr>
              <a:tr h="1509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亞東醫院</a:t>
                      </a: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報到地點尚未公佈，當日需攜帶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800" kern="1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六個月內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體檢報告正本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二吋脫帽照片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張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保險證明</a:t>
                      </a: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800" kern="1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六個月內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體檢報告影本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除一般項目外，還需包含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胸部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光、一年內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型肝炎抗原抗體、水痘、麻疹及德國麻疹抗體報告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系上實習履歷表</a:t>
                      </a:r>
                      <a:endParaRPr lang="en-US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成績證明</a:t>
                      </a: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5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56845106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8492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7539" y="548680"/>
            <a:ext cx="7923790" cy="874693"/>
          </a:xfrm>
        </p:spPr>
        <p:txBody>
          <a:bodyPr>
            <a:noAutofit/>
          </a:bodyPr>
          <a:lstStyle/>
          <a:p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第二階段實習單位</a:t>
            </a:r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需注意事項</a:t>
            </a:r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(2/3)</a:t>
            </a:r>
            <a:endParaRPr lang="zh-TW" altLang="en-US" sz="40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526463"/>
              </p:ext>
            </p:extLst>
          </p:nvPr>
        </p:nvGraphicFramePr>
        <p:xfrm>
          <a:off x="467544" y="1731042"/>
          <a:ext cx="8303780" cy="4468468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942861">
                  <a:extLst>
                    <a:ext uri="{9D8B030D-6E8A-4147-A177-3AD203B41FA5}">
                      <a16:colId xmlns:a16="http://schemas.microsoft.com/office/drawing/2014/main" val="3439440255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3275117176"/>
                    </a:ext>
                  </a:extLst>
                </a:gridCol>
                <a:gridCol w="2161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9044">
                  <a:extLst>
                    <a:ext uri="{9D8B030D-6E8A-4147-A177-3AD203B41FA5}">
                      <a16:colId xmlns:a16="http://schemas.microsoft.com/office/drawing/2014/main" val="1621662928"/>
                    </a:ext>
                  </a:extLst>
                </a:gridCol>
              </a:tblGrid>
              <a:tr h="3536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報到地點及應繳資料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應繳系辦資料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01045101"/>
                  </a:ext>
                </a:extLst>
              </a:tr>
              <a:tr h="2947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萬芳醫院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報到當天上午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8:30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分至教學部，當日需攜帶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個人基本資料表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zh-TW" altLang="en-US" sz="1800" kern="1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三個月內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之體檢報告正本</a:t>
                      </a:r>
                      <a:endParaRPr lang="en-US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學生證正面影本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一吋脫帽正面照片兩張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如有電子檔可先隨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E-mail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附加 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保險證明 </a:t>
                      </a:r>
                      <a:endParaRPr lang="en-US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實習同意書</a:t>
                      </a:r>
                      <a:endParaRPr lang="en-US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800" kern="1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三個月內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體檢報告影本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除一般項目外，還需包含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胸部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光、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型肝炎抗原抗體、麻疹及德國麻疹抗體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altLang="zh-TW" sz="18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zh-TW" altLang="en-US" sz="18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陰性者需檢附疫苗接種紀錄</a:t>
                      </a:r>
                      <a:endParaRPr lang="en-US" altLang="zh-TW" sz="18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800" kern="100" dirty="0"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萬芳醫院個人基本資料表</a:t>
                      </a: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5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7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佳醫集團 護理之家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報到地點尚未公佈，當日需攜帶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體檢報告正本</a:t>
                      </a:r>
                      <a:endParaRPr lang="en-US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大頭照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吋二張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體檢報告影本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系上實習履歷表</a:t>
                      </a: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5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9425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7539" y="548680"/>
            <a:ext cx="7923790" cy="874693"/>
          </a:xfrm>
        </p:spPr>
        <p:txBody>
          <a:bodyPr>
            <a:noAutofit/>
          </a:bodyPr>
          <a:lstStyle/>
          <a:p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第二階段實習單位</a:t>
            </a:r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需注意事項</a:t>
            </a:r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(2/3)</a:t>
            </a:r>
            <a:endParaRPr lang="zh-TW" altLang="en-US" sz="40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985517"/>
              </p:ext>
            </p:extLst>
          </p:nvPr>
        </p:nvGraphicFramePr>
        <p:xfrm>
          <a:off x="467544" y="1716999"/>
          <a:ext cx="8303780" cy="4742788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847634">
                  <a:extLst>
                    <a:ext uri="{9D8B030D-6E8A-4147-A177-3AD203B41FA5}">
                      <a16:colId xmlns:a16="http://schemas.microsoft.com/office/drawing/2014/main" val="3439440255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3275117176"/>
                    </a:ext>
                  </a:extLst>
                </a:gridCol>
                <a:gridCol w="2328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9044">
                  <a:extLst>
                    <a:ext uri="{9D8B030D-6E8A-4147-A177-3AD203B41FA5}">
                      <a16:colId xmlns:a16="http://schemas.microsoft.com/office/drawing/2014/main" val="1621662928"/>
                    </a:ext>
                  </a:extLst>
                </a:gridCol>
              </a:tblGrid>
              <a:tr h="3536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報到地點及應繳資料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應繳系辦資料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01045101"/>
                  </a:ext>
                </a:extLst>
              </a:tr>
              <a:tr h="2947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醫策會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報到地點尚未公佈，當日需攜帶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身分證</a:t>
                      </a:r>
                      <a:endParaRPr lang="en-US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學生證</a:t>
                      </a:r>
                      <a:endParaRPr lang="en-US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大頭照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吋一張</a:t>
                      </a:r>
                      <a:endParaRPr lang="en-US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800" kern="100" dirty="0"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醫策會實習履歷表</a:t>
                      </a:r>
                      <a:endParaRPr lang="en-US" altLang="zh-TW" sz="1800" kern="100" dirty="0">
                        <a:effectLst/>
                        <a:highlight>
                          <a:srgbClr val="FFFF00"/>
                        </a:highligh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實習單位意願調查表</a:t>
                      </a:r>
                      <a:endParaRPr lang="zh-TW" altLang="en-US" sz="1800" kern="100" dirty="0">
                        <a:effectLst/>
                        <a:highlight>
                          <a:srgbClr val="FFFF00"/>
                        </a:highligh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*申請時需附</a:t>
                      </a:r>
                      <a:r>
                        <a:rPr lang="en-US" altLang="zh-TW" sz="18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  <a:endParaRPr lang="zh-TW" altLang="en-US" sz="18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8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醫策會實習單位意願調查表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8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醫策會履歷表</a:t>
                      </a:r>
                      <a:endParaRPr lang="zh-TW" sz="18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7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臺北馬偕醫院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報到地點尚未公佈，當日需攜帶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kumimoji="0" lang="zh-TW" altLang="en-US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三個月內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體檢報告正本</a:t>
                      </a:r>
                      <a:endParaRPr lang="en-US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大頭照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吋一張</a:t>
                      </a:r>
                      <a:endParaRPr lang="en-US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800" b="0" i="0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三個月內</a:t>
                      </a: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體檢報告影本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除一般項目外，還需包含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胸部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</a:t>
                      </a: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光、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型肝炎抗原抗體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 </a:t>
                      </a:r>
                      <a:r>
                        <a:rPr lang="en-US" altLang="zh-TW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*</a:t>
                      </a:r>
                      <a:r>
                        <a:rPr lang="zh-TW" alt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陰性者需檢附疫苗接種紀錄</a:t>
                      </a:r>
                      <a:endParaRPr lang="en-US" altLang="zh-TW" sz="18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fontAlgn="ctr"/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系上實習履歷表</a:t>
                      </a: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*三位同學至少有一位將安排在淡水院區實習</a:t>
                      </a: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7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臺北市立衛生局</a:t>
                      </a: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報到地點尚未公佈，當日需攜帶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大頭照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吋一張</a:t>
                      </a:r>
                      <a:endParaRPr lang="en-US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系上實習履歷表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5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7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康詠衛生資訊有限公司</a:t>
                      </a: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報到地點尚未公佈</a:t>
                      </a: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系上實習履歷表</a:t>
                      </a: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5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37959301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85581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604448" cy="874693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第二階段實習單位</a:t>
            </a:r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需注意事項</a:t>
            </a:r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(3/3)</a:t>
            </a:r>
            <a:endParaRPr lang="zh-TW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539552" y="1859340"/>
                <a:ext cx="7992888" cy="41985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TW" altLang="en-US" u="sng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*待還未公告實習相關資訊的單位公告後，會將訊息公告至系網並個別</a:t>
                </a:r>
                <a:r>
                  <a:rPr lang="en-US" altLang="zh-TW" u="sng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e-mail</a:t>
                </a:r>
                <a:r>
                  <a:rPr lang="zh-TW" altLang="en-US" u="sng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同學。</a:t>
                </a:r>
                <a:endParaRPr lang="en-US" altLang="zh-TW" u="sng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TW" altLang="en-US" u="sng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*需繳交實習單位之相關表單及詳細實習規定，將於同學確認實習單位後個別通知</a:t>
                </a:r>
                <a:r>
                  <a:rPr lang="en-US" altLang="zh-TW" u="sng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(e-mail)</a:t>
                </a:r>
                <a:r>
                  <a:rPr lang="zh-TW" altLang="en-US" u="sng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，請同學留意。</a:t>
                </a:r>
                <a:endParaRPr lang="en-US" altLang="zh-TW" u="sng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TW" u="sng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TW" altLang="en-US" u="sng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*應繳系辦實習資料請於</a:t>
                </a:r>
                <a:r>
                  <a:rPr lang="en-US" altLang="zh-TW" b="1" u="sng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11/20(</a:t>
                </a:r>
                <a:r>
                  <a:rPr lang="zh-TW" altLang="en-US" b="1" u="sng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五</a:t>
                </a:r>
                <a:r>
                  <a:rPr lang="en-US" altLang="zh-TW" b="1" u="sng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)17:00</a:t>
                </a:r>
                <a:r>
                  <a:rPr lang="zh-TW" altLang="en-US" b="1" u="sng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前</a:t>
                </a:r>
                <a:r>
                  <a:rPr lang="zh-TW" altLang="en-US" u="sng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繳交</a:t>
                </a:r>
                <a:r>
                  <a:rPr lang="zh-TW" altLang="en-US" b="1" u="sng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電子檔</a:t>
                </a:r>
                <a:r>
                  <a:rPr lang="zh-TW" altLang="en-US" u="sng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，體檢報告最晚請於</a:t>
                </a:r>
                <a:r>
                  <a:rPr lang="en-US" altLang="zh-TW" b="1" u="sng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12/04(</a:t>
                </a:r>
                <a:r>
                  <a:rPr lang="zh-TW" altLang="en-US" b="1" u="sng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五</a:t>
                </a:r>
                <a:r>
                  <a:rPr lang="en-US" altLang="zh-TW" b="1" u="sng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)17:00</a:t>
                </a:r>
                <a:r>
                  <a:rPr lang="zh-TW" altLang="en-US" b="1" u="sng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前</a:t>
                </a:r>
                <a:r>
                  <a:rPr lang="zh-TW" altLang="en-US" u="sng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繳交</a:t>
                </a:r>
                <a:r>
                  <a:rPr lang="zh-TW" altLang="en-US" b="1" u="sng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掃描電子檔</a:t>
                </a:r>
                <a:r>
                  <a:rPr lang="zh-TW" altLang="en-US" u="sng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。</a:t>
                </a:r>
                <a:r>
                  <a:rPr lang="en-US" altLang="zh-TW" u="sng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u="sng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兩者皆以</a:t>
                </a:r>
                <a:r>
                  <a:rPr lang="zh-TW" altLang="en-US" b="1" u="sng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實習機構</a:t>
                </a:r>
                <a:r>
                  <a:rPr lang="zh-TW" altLang="en-US" u="sng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為單位，交由</a:t>
                </a:r>
                <a:r>
                  <a:rPr lang="zh-TW" altLang="en-US" b="1" u="sng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班代</a:t>
                </a:r>
                <a:r>
                  <a:rPr lang="zh-TW" altLang="en-US" u="sng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後，統一寄給系辦助教</a:t>
                </a:r>
                <a:r>
                  <a:rPr lang="en-US" altLang="zh-TW" u="sng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☆</m:t>
                    </m:r>
                  </m:oMath>
                </a14:m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請二班班代於</a:t>
                </a:r>
                <a:r>
                  <a:rPr lang="en-US" altLang="zh-TW" b="1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11/6(</a:t>
                </a:r>
                <a:r>
                  <a:rPr lang="zh-TW" altLang="en-US" b="1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五</a:t>
                </a:r>
                <a:r>
                  <a:rPr lang="en-US" altLang="zh-TW" b="1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)17:00</a:t>
                </a:r>
                <a:r>
                  <a:rPr lang="zh-TW" altLang="en-US" b="1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前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寄送實習名單給系辦助教</a:t>
                </a:r>
                <a:endPara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859340"/>
                <a:ext cx="7992888" cy="4198585"/>
              </a:xfrm>
              <a:prstGeom prst="rect">
                <a:avLst/>
              </a:prstGeom>
              <a:blipFill>
                <a:blip r:embed="rId2"/>
                <a:stretch>
                  <a:fillRect l="-686" r="-1602" b="-14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21057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43800" cy="946701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準備重要資料</a:t>
            </a:r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全部同學</a:t>
            </a:r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61813" y="1916832"/>
            <a:ext cx="8020373" cy="2232248"/>
          </a:xfrm>
        </p:spPr>
        <p:txBody>
          <a:bodyPr>
            <a:no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實習履歷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包含單位提供之履歷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en-US" altLang="zh-TW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</a:t>
            </a:r>
            <a:r>
              <a:rPr lang="en-US" altLang="zh-TW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已繳過履歷者免繳</a:t>
            </a:r>
            <a:r>
              <a:rPr lang="en-US" altLang="zh-TW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(11/20(</a:t>
            </a:r>
            <a:r>
              <a:rPr lang="zh-TW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)17:00</a:t>
            </a:r>
            <a:r>
              <a:rPr lang="zh-TW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en-US" altLang="zh-TW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體檢報告資料</a:t>
            </a:r>
            <a:r>
              <a:rPr lang="en-US" altLang="zh-TW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(12/04(</a:t>
            </a:r>
            <a:r>
              <a:rPr lang="zh-TW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)17:00</a:t>
            </a:r>
            <a:r>
              <a:rPr lang="zh-TW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en-US" altLang="zh-TW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其他學生實習相關資料</a:t>
            </a:r>
            <a:r>
              <a:rPr lang="en-US" altLang="zh-TW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(11/20(</a:t>
            </a:r>
            <a:r>
              <a:rPr lang="zh-TW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)17:00</a:t>
            </a:r>
            <a:r>
              <a:rPr lang="zh-TW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en-US" altLang="zh-TW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4" name="矩形 3"/>
          <p:cNvSpPr/>
          <p:nvPr/>
        </p:nvSpPr>
        <p:spPr>
          <a:xfrm>
            <a:off x="179512" y="5013176"/>
            <a:ext cx="8812462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26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繳交方式：</a:t>
            </a:r>
            <a:endParaRPr lang="en-US" altLang="zh-TW" sz="2600" b="1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檔案或資料請以</a:t>
            </a:r>
            <a:r>
              <a:rPr lang="zh-TW" altLang="en-US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en-US" altLang="zh-TW" sz="26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實習機構</a:t>
            </a:r>
            <a:r>
              <a:rPr lang="en-US" altLang="zh-TW" sz="26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為單位，由</a:t>
            </a:r>
            <a:r>
              <a:rPr lang="zh-TW" altLang="en-US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班級統一</a:t>
            </a:r>
            <a:r>
              <a:rPr lang="zh-TW" altLang="en-US" sz="26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繳給系辦助教</a:t>
            </a:r>
            <a:endParaRPr lang="en-US" altLang="zh-TW" sz="2600" b="1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8325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96595"/>
            <a:ext cx="8352928" cy="1090717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實習單位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第一階段確定名單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)(2/6)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678536" y="1639397"/>
            <a:ext cx="5832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945203"/>
              </p:ext>
            </p:extLst>
          </p:nvPr>
        </p:nvGraphicFramePr>
        <p:xfrm>
          <a:off x="166860" y="1916832"/>
          <a:ext cx="8856000" cy="27068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2732">
                  <a:extLst>
                    <a:ext uri="{9D8B030D-6E8A-4147-A177-3AD203B41FA5}">
                      <a16:colId xmlns:a16="http://schemas.microsoft.com/office/drawing/2014/main" val="4162661504"/>
                    </a:ext>
                  </a:extLst>
                </a:gridCol>
                <a:gridCol w="3659268">
                  <a:extLst>
                    <a:ext uri="{9D8B030D-6E8A-4147-A177-3AD203B41FA5}">
                      <a16:colId xmlns:a16="http://schemas.microsoft.com/office/drawing/2014/main" val="265975648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597381215"/>
                    </a:ext>
                  </a:extLst>
                </a:gridCol>
                <a:gridCol w="2376000">
                  <a:extLst>
                    <a:ext uri="{9D8B030D-6E8A-4147-A177-3AD203B41FA5}">
                      <a16:colId xmlns:a16="http://schemas.microsoft.com/office/drawing/2014/main" val="1622569997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3860419225"/>
                    </a:ext>
                  </a:extLst>
                </a:gridCol>
              </a:tblGrid>
              <a:tr h="5760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地區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</a:t>
                      </a:r>
                      <a:r>
                        <a:rPr lang="zh-TW" altLang="en-US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名單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備註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1773178487"/>
                  </a:ext>
                </a:extLst>
              </a:tr>
              <a:tr h="861436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北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台大醫院新竹分院</a:t>
                      </a:r>
                      <a:endParaRPr lang="zh-TW" alt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田詠茿、吳靜雯、王柔心、張惠婷、陳思婷</a:t>
                      </a:r>
                    </a:p>
                  </a:txBody>
                  <a:tcPr marL="12206" marR="12206" marT="0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五位同學請自行協調分配　</a:t>
                      </a: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3487246348"/>
                  </a:ext>
                </a:extLst>
              </a:tr>
              <a:tr h="63467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中國醫新竹分院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altLang="en-US" sz="2200" kern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2206" marR="12206" marT="0" marB="0" anchor="ctr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2423927976"/>
                  </a:ext>
                </a:extLst>
              </a:tr>
              <a:tr h="63467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新光醫院</a:t>
                      </a:r>
                      <a:r>
                        <a:rPr lang="en-US" alt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疾病分類</a:t>
                      </a:r>
                      <a:r>
                        <a:rPr lang="en-US" alt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陳昱仰、莊雅晴</a:t>
                      </a: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altLang="en-US" sz="2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530328500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01059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979712" y="3779156"/>
            <a:ext cx="5472608" cy="6158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組員→組長→班代→系辦助教</a:t>
            </a:r>
            <a:r>
              <a:rPr lang="en-US" altLang="zh-TW" sz="24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國媛</a:t>
            </a:r>
            <a:r>
              <a:rPr lang="en-US" altLang="zh-TW" sz="24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b="1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2960" y="188640"/>
            <a:ext cx="7543800" cy="1450757"/>
          </a:xfrm>
        </p:spPr>
        <p:txBody>
          <a:bodyPr>
            <a:normAutofit/>
          </a:bodyPr>
          <a:lstStyle/>
          <a:p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實習履歷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772816"/>
            <a:ext cx="7992888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表單請上學校</a:t>
            </a:r>
            <a:r>
              <a:rPr lang="zh-TW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系網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自行下載檔案命名原則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學校首頁→教學單位→健康事業管理系所→活動資訊→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專業實習→實習四技相關表格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繳交方式：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檔案請以</a:t>
            </a:r>
            <a:r>
              <a:rPr lang="zh-TW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en-US" altLang="zh-TW" sz="24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實習機構</a:t>
            </a:r>
            <a:r>
              <a:rPr lang="en-US" altLang="zh-TW" sz="24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為單位，由</a:t>
            </a:r>
            <a:r>
              <a:rPr lang="zh-TW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班代統一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寄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給系辦助教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" t="6060" r="25998" b="66089"/>
          <a:stretch/>
        </p:blipFill>
        <p:spPr>
          <a:xfrm>
            <a:off x="224570" y="4941169"/>
            <a:ext cx="2443163" cy="165592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0" t="6634" r="11754" b="50943"/>
          <a:stretch/>
        </p:blipFill>
        <p:spPr>
          <a:xfrm>
            <a:off x="2974739" y="4505478"/>
            <a:ext cx="2677381" cy="226185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" r="15011" b="70691"/>
          <a:stretch/>
        </p:blipFill>
        <p:spPr>
          <a:xfrm>
            <a:off x="6338710" y="4797152"/>
            <a:ext cx="2666824" cy="1296144"/>
          </a:xfrm>
          <a:prstGeom prst="rect">
            <a:avLst/>
          </a:prstGeom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14677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2960" y="188640"/>
            <a:ext cx="7543800" cy="1450757"/>
          </a:xfrm>
        </p:spPr>
        <p:txBody>
          <a:bodyPr>
            <a:normAutofit/>
          </a:bodyPr>
          <a:lstStyle/>
          <a:p>
            <a:r>
              <a:rPr lang="en-US" altLang="zh-TW" sz="4000" b="1" dirty="0"/>
              <a:t>2. 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體檢報告資料</a:t>
            </a:r>
            <a:endParaRPr lang="zh-TW" altLang="en-US" sz="40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2959" y="1772816"/>
            <a:ext cx="7709481" cy="33843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u"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Mail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個別通知 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*請注意信箱通知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*請注意</a:t>
            </a:r>
            <a:r>
              <a:rPr lang="zh-TW" alt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體檢報告檢查項目以及時效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，如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三個月內、六個月內之報告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u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請繳交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掃描電子檔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u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繳交方式：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請以</a:t>
            </a:r>
            <a:r>
              <a:rPr lang="zh-TW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en-US" altLang="zh-TW" sz="24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實習機構</a:t>
            </a:r>
            <a:r>
              <a:rPr lang="en-US" altLang="zh-TW" sz="24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為單位，由</a:t>
            </a:r>
            <a:r>
              <a:rPr lang="zh-TW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班代統一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繳給系辦助教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繳交時請備註實習機構及姓名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endParaRPr lang="en-US" altLang="zh-TW" sz="2800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23728" y="5589240"/>
            <a:ext cx="5544616" cy="648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組員→組長→ 班代→系辦助教</a:t>
            </a:r>
            <a:r>
              <a:rPr lang="en-US" altLang="zh-TW" sz="24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國媛</a:t>
            </a:r>
            <a:r>
              <a:rPr lang="en-US" altLang="zh-TW" sz="24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b="1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76107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2960" y="188640"/>
            <a:ext cx="7543800" cy="1450757"/>
          </a:xfrm>
        </p:spPr>
        <p:txBody>
          <a:bodyPr>
            <a:normAutofit/>
          </a:bodyPr>
          <a:lstStyle/>
          <a:p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其他學生實習相關資料</a:t>
            </a:r>
            <a:endParaRPr lang="zh-TW" altLang="en-US" sz="40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1790644"/>
            <a:ext cx="7992888" cy="30963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各機構組長、組員連絡資料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組長的名字右上角請輸入星號</a:t>
            </a:r>
            <a:r>
              <a:rPr lang="en-US" altLang="zh-TW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『*』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學號</a:t>
            </a:r>
            <a:endParaRPr lang="en-US" altLang="zh-TW" sz="24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電話</a:t>
            </a:r>
            <a:endParaRPr lang="en-US" altLang="zh-TW" sz="24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TW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E-mail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其他單位規定繳交之資料</a:t>
            </a:r>
            <a:endParaRPr lang="en-US" altLang="zh-TW" sz="24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2135447" y="5625395"/>
            <a:ext cx="5472608" cy="6158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組員→組長→班代→系辦助教</a:t>
            </a:r>
            <a:r>
              <a:rPr lang="en-US" altLang="zh-TW" sz="24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國媛</a:t>
            </a:r>
            <a:r>
              <a:rPr lang="en-US" altLang="zh-TW" sz="24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b="1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22959" y="4886988"/>
            <a:ext cx="80975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繳交方式：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檔案請以</a:t>
            </a:r>
            <a:r>
              <a:rPr lang="zh-TW" altLang="en-US" sz="24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en-US" altLang="zh-TW" sz="24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實習機構</a:t>
            </a:r>
            <a:r>
              <a:rPr lang="en-US" altLang="zh-TW" sz="24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為單位，由</a:t>
            </a:r>
            <a:r>
              <a:rPr lang="zh-TW" altLang="en-US" sz="24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班代統一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繳給系辦助教</a:t>
            </a: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96036" y="4363768"/>
            <a:ext cx="8604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u="sng" dirty="0">
                <a:hlinkClick r:id="rId2"/>
              </a:rPr>
              <a:t>kuoyuan@ntunhs.edu.tw</a:t>
            </a:r>
            <a:endParaRPr lang="zh-TW" altLang="zh-TW" sz="2800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65300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178043"/>
            <a:ext cx="7543800" cy="1450757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實習說明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87563"/>
              </p:ext>
            </p:extLst>
          </p:nvPr>
        </p:nvGraphicFramePr>
        <p:xfrm>
          <a:off x="858131" y="1772816"/>
          <a:ext cx="7704856" cy="464207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2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2406"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</a:t>
                      </a:r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(92</a:t>
                      </a: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53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altLang="en-US" sz="2400" i="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53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實習時數</a:t>
                      </a:r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天數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544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</a:t>
                      </a:r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/68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53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分組</a:t>
                      </a:r>
                      <a:endParaRPr lang="en-US" altLang="zh-TW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各實習機構為一組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505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實習起迄時間 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110</a:t>
                      </a: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日至</a:t>
                      </a: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110</a:t>
                      </a: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2400" kern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24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(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國定假日放假，以機構為主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marL="342900" indent="-34290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每週</a:t>
                      </a: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天</a:t>
                      </a: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週</a:t>
                      </a:r>
                      <a:r>
                        <a:rPr lang="zh-TW" altLang="en-US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~</a:t>
                      </a: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週五</a:t>
                      </a: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marL="342900" indent="-34290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每天</a:t>
                      </a: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</a:t>
                      </a: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按</a:t>
                      </a: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實習機構</a:t>
                      </a:r>
                      <a:r>
                        <a:rPr lang="zh-TW" altLang="en-US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上下班時間</a:t>
                      </a: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28200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繳交作業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3761538"/>
              </p:ext>
            </p:extLst>
          </p:nvPr>
        </p:nvGraphicFramePr>
        <p:xfrm>
          <a:off x="71881" y="1143000"/>
          <a:ext cx="9000235" cy="51830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{912C8C85-51F0-491E-9774-3900AFEF0FD7}</a:tableStyleId>
              </a:tblPr>
              <a:tblGrid>
                <a:gridCol w="1499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8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1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9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16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04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份數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繳交日期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繳交對象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86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實習日誌</a:t>
                      </a:r>
                      <a:endParaRPr lang="en-US" altLang="zh-TW" sz="20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依單位規定</a:t>
                      </a:r>
                      <a:r>
                        <a:rPr lang="en-US" alt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20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endParaRPr lang="zh-TW" sz="20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每週一</a:t>
                      </a:r>
                      <a:r>
                        <a:rPr lang="en-US" altLang="zh-TW" sz="20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(6pm</a:t>
                      </a:r>
                      <a:r>
                        <a:rPr lang="zh-TW" altLang="en-US" sz="20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</a:t>
                      </a:r>
                      <a:r>
                        <a:rPr lang="en-US" altLang="zh-TW" sz="20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2000" kern="1200" dirty="0">
                        <a:effectLst/>
                        <a:highlight>
                          <a:srgbClr val="FFFF00"/>
                        </a:highligh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200" dirty="0"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03/01</a:t>
                      </a:r>
                      <a:r>
                        <a:rPr lang="zh-TW" altLang="en-US" sz="2000" kern="1200" dirty="0"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2000" kern="1200" dirty="0"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03/08</a:t>
                      </a:r>
                      <a:r>
                        <a:rPr lang="zh-TW" altLang="en-US" sz="2000" kern="1200" dirty="0"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2000" kern="1200" dirty="0"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03/15</a:t>
                      </a:r>
                      <a:r>
                        <a:rPr lang="zh-TW" altLang="en-US" sz="2000" kern="1200" dirty="0"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2000" kern="1200" dirty="0"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03/22</a:t>
                      </a:r>
                      <a:r>
                        <a:rPr lang="zh-TW" altLang="en-US" sz="2000" kern="1200" dirty="0"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2000" kern="1200" dirty="0"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03/29</a:t>
                      </a:r>
                      <a:r>
                        <a:rPr lang="zh-TW" altLang="en-US" sz="2000" kern="1200" dirty="0"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2000" kern="1200" dirty="0"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04/05</a:t>
                      </a:r>
                      <a:r>
                        <a:rPr lang="zh-TW" altLang="en-US" sz="2000" kern="1200" dirty="0"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2000" kern="1200" dirty="0"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04/12</a:t>
                      </a:r>
                      <a:r>
                        <a:rPr lang="zh-TW" altLang="en-US" sz="2000" kern="1200" dirty="0"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2000" kern="1200" dirty="0"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04/19</a:t>
                      </a:r>
                      <a:r>
                        <a:rPr lang="zh-TW" altLang="en-US" sz="2000" kern="1200" dirty="0"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2000" kern="1200" dirty="0"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04/26</a:t>
                      </a:r>
                      <a:r>
                        <a:rPr lang="zh-TW" altLang="en-US" sz="2000" kern="1200" dirty="0"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2000" kern="1200" dirty="0"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05/03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200" dirty="0"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05/10</a:t>
                      </a:r>
                      <a:r>
                        <a:rPr lang="zh-TW" altLang="en-US" sz="2000" kern="1200" dirty="0"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2000" kern="1200" dirty="0"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05/17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200" dirty="0"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05/24</a:t>
                      </a:r>
                      <a:r>
                        <a:rPr lang="zh-TW" altLang="en-US" sz="2000" kern="1200" dirty="0"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2000" kern="1200" dirty="0"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05/31</a:t>
                      </a:r>
                      <a:endParaRPr lang="zh-TW" sz="2000" kern="12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本系教師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學生每日記錄</a:t>
                      </a:r>
                      <a:endParaRPr lang="en-US" altLang="zh-TW" sz="20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每週一傳寄電子檔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93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實習週誌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endParaRPr lang="zh-TW" sz="20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zh-TW" sz="160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本系教師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可以團體</a:t>
                      </a:r>
                      <a:endParaRPr lang="en-US" altLang="zh-TW" sz="20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或個人一份</a:t>
                      </a:r>
                      <a:endParaRPr lang="en-US" altLang="zh-TW" sz="20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視機構老師規定</a:t>
                      </a:r>
                      <a:endParaRPr lang="en-US" altLang="zh-TW" sz="20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46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「工作體驗」</a:t>
                      </a:r>
                      <a:endParaRPr lang="en-US" altLang="zh-TW" sz="16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書面報告、事件分析或小專題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20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5/2</a:t>
                      </a: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endParaRPr lang="zh-TW" sz="2000" kern="12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實習機構老師</a:t>
                      </a:r>
                      <a:r>
                        <a:rPr lang="zh-TW" altLang="en-US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endParaRPr lang="zh-TW" sz="20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本系教師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每位同學一份</a:t>
                      </a:r>
                      <a:endParaRPr lang="en-US" altLang="zh-TW" sz="20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21444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1878" y="260648"/>
            <a:ext cx="7543800" cy="874693"/>
          </a:xfrm>
        </p:spPr>
        <p:txBody>
          <a:bodyPr>
            <a:normAutofit/>
          </a:bodyPr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成績評值</a:t>
            </a:r>
            <a:endParaRPr lang="zh-TW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4261279"/>
              </p:ext>
            </p:extLst>
          </p:nvPr>
        </p:nvGraphicFramePr>
        <p:xfrm>
          <a:off x="521878" y="1137132"/>
          <a:ext cx="8280921" cy="5505217"/>
        </p:xfrm>
        <a:graphic>
          <a:graphicData uri="http://schemas.openxmlformats.org/drawingml/2006/table">
            <a:tbl>
              <a:tblPr/>
              <a:tblGrid>
                <a:gridCol w="3978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897317087"/>
                    </a:ext>
                  </a:extLst>
                </a:gridCol>
                <a:gridCol w="2204012">
                  <a:extLst>
                    <a:ext uri="{9D8B030D-6E8A-4147-A177-3AD203B41FA5}">
                      <a16:colId xmlns:a16="http://schemas.microsoft.com/office/drawing/2014/main" val="577401727"/>
                    </a:ext>
                  </a:extLst>
                </a:gridCol>
                <a:gridCol w="18827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3459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評</a:t>
                      </a:r>
                      <a:r>
                        <a:rPr lang="en-US" sz="2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2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值</a:t>
                      </a:r>
                      <a:r>
                        <a:rPr lang="en-US" sz="2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2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</a:t>
                      </a:r>
                      <a:r>
                        <a:rPr lang="en-US" sz="2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2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目</a:t>
                      </a:r>
                      <a:endParaRPr lang="zh-TW" sz="2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b="1" spc="36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評分比重</a:t>
                      </a:r>
                      <a:endParaRPr lang="zh-TW" sz="2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b="1" spc="1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2400" b="1" spc="1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分數</a:t>
                      </a:r>
                      <a:endParaRPr lang="zh-TW" sz="2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253">
                <a:tc gridSpan="4">
                  <a:txBody>
                    <a:bodyPr/>
                    <a:lstStyle/>
                    <a:p>
                      <a:pPr algn="l" fontAlgn="auto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實習機構教師</a:t>
                      </a:r>
                      <a:endParaRPr lang="zh-TW" sz="2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8923">
                <a:tc gridSpan="2">
                  <a:txBody>
                    <a:bodyPr/>
                    <a:lstStyle/>
                    <a:p>
                      <a:pPr algn="just" fontAlgn="auto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機構實習表現</a:t>
                      </a:r>
                      <a:endParaRPr lang="en-US" alt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專業知識</a:t>
                      </a:r>
                      <a:r>
                        <a:rPr lang="en-US" altLang="zh-TW" sz="200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(15%)</a:t>
                      </a:r>
                      <a:r>
                        <a:rPr lang="zh-TW" altLang="en-US" sz="200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、工作能力</a:t>
                      </a:r>
                      <a:r>
                        <a:rPr lang="en-US" altLang="zh-TW" sz="200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(15%)</a:t>
                      </a:r>
                      <a:r>
                        <a:rPr lang="zh-TW" altLang="en-US" sz="200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endParaRPr lang="en-US" altLang="zh-TW" sz="20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工作態度</a:t>
                      </a:r>
                      <a:r>
                        <a:rPr lang="en-US" altLang="zh-TW" sz="200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(15%)</a:t>
                      </a:r>
                      <a:r>
                        <a:rPr lang="zh-TW" altLang="en-US" sz="200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、工作表現</a:t>
                      </a:r>
                      <a:r>
                        <a:rPr lang="en-US" altLang="zh-TW" sz="200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(10%)</a:t>
                      </a:r>
                      <a:endParaRPr lang="zh-TW" sz="20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2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55%</a:t>
                      </a:r>
                      <a:endParaRPr lang="zh-TW" sz="2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64">
                <a:tc gridSpan="2">
                  <a:txBody>
                    <a:bodyPr/>
                    <a:lstStyle/>
                    <a:p>
                      <a:pPr algn="just" fontAlgn="auto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醫院工作體驗書面報告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2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en-US" alt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2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253">
                <a:tc gridSpan="2"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</a:t>
                      </a: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</a:t>
                      </a:r>
                      <a:r>
                        <a:rPr lang="zh-TW" alt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</a:t>
                      </a:r>
                      <a:endParaRPr lang="zh-TW" sz="2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2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      </a:t>
                      </a:r>
                      <a:r>
                        <a:rPr lang="en-US" alt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70%</a:t>
                      </a:r>
                      <a:endParaRPr lang="zh-TW" sz="2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253">
                <a:tc gridSpan="4">
                  <a:txBody>
                    <a:bodyPr/>
                    <a:lstStyle/>
                    <a:p>
                      <a:pPr algn="l" fontAlgn="auto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本系教師</a:t>
                      </a:r>
                      <a:endParaRPr lang="zh-TW" sz="2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5253">
                <a:tc gridSpan="2">
                  <a:txBody>
                    <a:bodyPr/>
                    <a:lstStyle/>
                    <a:p>
                      <a:pPr marL="133985" indent="-133985" algn="just" fontAlgn="auto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實習日誌、週誌</a:t>
                      </a:r>
                      <a:endParaRPr lang="zh-TW" sz="2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2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15%</a:t>
                      </a:r>
                      <a:endParaRPr lang="zh-TW" sz="2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5253">
                <a:tc gridSpan="2">
                  <a:txBody>
                    <a:bodyPr/>
                    <a:lstStyle/>
                    <a:p>
                      <a:pPr marL="152400" indent="-152400" algn="just" fontAlgn="auto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</a:t>
                      </a:r>
                      <a:r>
                        <a:rPr lang="zh-TW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醫院工作體驗書面報告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2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15%</a:t>
                      </a:r>
                      <a:endParaRPr lang="zh-TW" sz="2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5253">
                <a:tc gridSpan="2"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</a:t>
                      </a: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</a:t>
                      </a:r>
                      <a:endParaRPr lang="zh-TW" sz="2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2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       </a:t>
                      </a:r>
                      <a:r>
                        <a:rPr lang="en-US" alt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30%</a:t>
                      </a:r>
                      <a:endParaRPr lang="zh-TW" sz="2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5253">
                <a:tc gridSpan="3">
                  <a:txBody>
                    <a:bodyPr/>
                    <a:lstStyle/>
                    <a:p>
                      <a:pPr algn="l" fontAlgn="auto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</a:t>
                      </a:r>
                      <a:r>
                        <a:rPr lang="zh-TW" altLang="en-US" sz="2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成績</a:t>
                      </a:r>
                      <a:endParaRPr lang="zh-TW" sz="2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75125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827584" y="46803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請假最終窗口是</a:t>
            </a:r>
            <a: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邱老師</a:t>
            </a:r>
            <a: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b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若可以補班，則不需請假</a:t>
            </a:r>
          </a:p>
        </p:txBody>
      </p:sp>
      <p:sp>
        <p:nvSpPr>
          <p:cNvPr id="5" name="內容版面配置區 4"/>
          <p:cNvSpPr txBox="1">
            <a:spLocks noGrp="1"/>
          </p:cNvSpPr>
          <p:nvPr>
            <p:ph idx="1"/>
          </p:nvPr>
        </p:nvSpPr>
        <p:spPr>
          <a:xfrm>
            <a:off x="711969" y="1700808"/>
            <a:ext cx="661719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補班必須經由機構教師與系上教師同意始可為之</a:t>
            </a:r>
            <a:endParaRPr lang="zh-TW" altLang="en-US" sz="24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5536" y="2060848"/>
            <a:ext cx="8496944" cy="3760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4000"/>
              </a:lnSpc>
              <a:spcAft>
                <a:spcPts val="600"/>
              </a:spcAft>
              <a:buFont typeface="+mj-lt"/>
              <a:buAutoNum type="arabicPeriod"/>
              <a:tabLst>
                <a:tab pos="228600" algn="l"/>
                <a:tab pos="514350" algn="l"/>
              </a:tabLst>
            </a:pPr>
            <a:r>
              <a:rPr lang="zh-TW" altLang="zh-TW" sz="2400" kern="100" dirty="0">
                <a:latin typeface="Times New Roman"/>
                <a:ea typeface="標楷體"/>
              </a:rPr>
              <a:t>學生應按時上、下班（未經機構輔導教師同意，不得任意更改上下班時間），若有遲到早退，超過</a:t>
            </a:r>
            <a:r>
              <a:rPr lang="en-US" altLang="zh-TW" sz="2400" kern="100" dirty="0">
                <a:latin typeface="Times New Roman"/>
                <a:ea typeface="標楷體"/>
              </a:rPr>
              <a:t>15</a:t>
            </a:r>
            <a:r>
              <a:rPr lang="zh-TW" altLang="zh-TW" sz="2400" kern="100" dirty="0">
                <a:latin typeface="Times New Roman"/>
                <a:ea typeface="標楷體"/>
              </a:rPr>
              <a:t>（含）分鐘者或依該單位規定，每次扣實習總分</a:t>
            </a:r>
            <a:r>
              <a:rPr lang="en-US" altLang="zh-TW" sz="2400" kern="100" dirty="0">
                <a:latin typeface="Times New Roman"/>
                <a:ea typeface="標楷體"/>
              </a:rPr>
              <a:t>1</a:t>
            </a:r>
            <a:r>
              <a:rPr lang="zh-TW" altLang="zh-TW" sz="2400" kern="100" dirty="0">
                <a:latin typeface="Times New Roman"/>
                <a:ea typeface="標楷體"/>
              </a:rPr>
              <a:t>分；</a:t>
            </a:r>
            <a:r>
              <a:rPr lang="zh-TW" altLang="zh-TW" sz="2400" b="1" kern="100" dirty="0">
                <a:solidFill>
                  <a:srgbClr val="FF0000"/>
                </a:solidFill>
                <a:latin typeface="Times New Roman"/>
                <a:ea typeface="標楷體"/>
              </a:rPr>
              <a:t>請假者，每日扣實習總分</a:t>
            </a:r>
            <a:r>
              <a:rPr lang="en-US" altLang="zh-TW" sz="2400" b="1" kern="100" dirty="0">
                <a:solidFill>
                  <a:srgbClr val="FF0000"/>
                </a:solidFill>
                <a:latin typeface="Times New Roman"/>
                <a:ea typeface="標楷體"/>
              </a:rPr>
              <a:t>2</a:t>
            </a:r>
            <a:r>
              <a:rPr lang="zh-TW" altLang="zh-TW" sz="2400" b="1" kern="100" dirty="0">
                <a:solidFill>
                  <a:srgbClr val="FF0000"/>
                </a:solidFill>
                <a:latin typeface="Times New Roman"/>
                <a:ea typeface="標楷體"/>
              </a:rPr>
              <a:t>分；若不假缺席，每日扣實習總分</a:t>
            </a:r>
            <a:r>
              <a:rPr lang="en-US" altLang="zh-TW" sz="2400" b="1" kern="100" dirty="0">
                <a:solidFill>
                  <a:srgbClr val="FF0000"/>
                </a:solidFill>
                <a:latin typeface="Times New Roman"/>
                <a:ea typeface="標楷體"/>
              </a:rPr>
              <a:t>5</a:t>
            </a:r>
            <a:r>
              <a:rPr lang="zh-TW" altLang="zh-TW" sz="2400" b="1" kern="100" dirty="0">
                <a:solidFill>
                  <a:srgbClr val="FF0000"/>
                </a:solidFill>
                <a:latin typeface="Times New Roman"/>
                <a:ea typeface="標楷體"/>
              </a:rPr>
              <a:t>分</a:t>
            </a:r>
            <a:r>
              <a:rPr lang="zh-TW" altLang="en-US" sz="2400" kern="100" dirty="0">
                <a:latin typeface="Times New Roman"/>
                <a:ea typeface="標楷體"/>
              </a:rPr>
              <a:t>，未事先辦妥請假或未准假前即離開工作單位者，視同不假缺席。</a:t>
            </a:r>
            <a:endParaRPr lang="en-US" altLang="zh-TW" sz="2400" kern="100" dirty="0">
              <a:latin typeface="Times New Roman"/>
              <a:ea typeface="標楷體"/>
            </a:endParaRPr>
          </a:p>
          <a:p>
            <a:pPr lvl="1">
              <a:lnSpc>
                <a:spcPts val="4000"/>
              </a:lnSpc>
              <a:tabLst>
                <a:tab pos="228600" algn="l"/>
              </a:tabLst>
            </a:pPr>
            <a:r>
              <a:rPr lang="en-US" altLang="zh-TW" sz="2400" kern="100" dirty="0">
                <a:latin typeface="Times New Roman"/>
                <a:ea typeface="標楷體"/>
              </a:rPr>
              <a:t>1.1  </a:t>
            </a:r>
            <a:r>
              <a:rPr lang="zh-TW" altLang="zh-TW" sz="2400" kern="100" dirty="0">
                <a:latin typeface="Times New Roman"/>
                <a:ea typeface="標楷體"/>
              </a:rPr>
              <a:t>若</a:t>
            </a:r>
            <a:r>
              <a:rPr lang="zh-TW" altLang="zh-TW" sz="2400" b="1" kern="100" dirty="0">
                <a:solidFill>
                  <a:srgbClr val="FF0000"/>
                </a:solidFill>
                <a:latin typeface="Times New Roman"/>
                <a:ea typeface="標楷體"/>
              </a:rPr>
              <a:t>遲到早退嚴重者</a:t>
            </a:r>
            <a:r>
              <a:rPr lang="zh-TW" altLang="zh-TW" sz="2400" kern="100" dirty="0">
                <a:latin typeface="Times New Roman"/>
                <a:ea typeface="標楷體"/>
              </a:rPr>
              <a:t>，經該單位機構老師反應，將進行輔導並</a:t>
            </a:r>
            <a:r>
              <a:rPr lang="zh-TW" altLang="zh-TW" sz="2400" b="1" kern="100" dirty="0">
                <a:solidFill>
                  <a:srgbClr val="FF0000"/>
                </a:solidFill>
                <a:latin typeface="Times New Roman"/>
                <a:ea typeface="標楷體"/>
              </a:rPr>
              <a:t>擬延長實習時數</a:t>
            </a:r>
            <a:r>
              <a:rPr lang="zh-TW" altLang="en-US" sz="2400" b="1" kern="100" dirty="0">
                <a:solidFill>
                  <a:srgbClr val="FF0000"/>
                </a:solidFill>
                <a:latin typeface="Times New Roman"/>
                <a:ea typeface="標楷體"/>
              </a:rPr>
              <a:t>。</a:t>
            </a:r>
            <a:endParaRPr lang="zh-TW" altLang="zh-TW" sz="2400" b="1" dirty="0">
              <a:solidFill>
                <a:srgbClr val="FF0000"/>
              </a:solidFill>
              <a:latin typeface="Times New Roman"/>
              <a:ea typeface="細明體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46132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6624736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請假最終窗口是</a:t>
            </a:r>
            <a: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邱老師</a:t>
            </a:r>
            <a: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b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若可以補班，則不需請假</a:t>
            </a:r>
          </a:p>
        </p:txBody>
      </p:sp>
      <p:sp>
        <p:nvSpPr>
          <p:cNvPr id="5" name="內容版面配置區 4"/>
          <p:cNvSpPr txBox="1">
            <a:spLocks noGrp="1"/>
          </p:cNvSpPr>
          <p:nvPr>
            <p:ph idx="1"/>
          </p:nvPr>
        </p:nvSpPr>
        <p:spPr>
          <a:xfrm>
            <a:off x="722313" y="1700808"/>
            <a:ext cx="661719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補班必須經由機構教師與系上教師同意始可為之</a:t>
            </a:r>
            <a:endParaRPr lang="zh-TW" altLang="en-US" sz="24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8896" y="2132856"/>
            <a:ext cx="8746896" cy="4272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ts val="4000"/>
              </a:lnSpc>
              <a:spcBef>
                <a:spcPts val="600"/>
              </a:spcBef>
              <a:buFont typeface="+mj-lt"/>
              <a:buAutoNum type="arabicPeriod" startAt="2"/>
              <a:tabLst>
                <a:tab pos="514350" algn="l"/>
              </a:tabLst>
            </a:pPr>
            <a:r>
              <a:rPr lang="zh-TW" altLang="zh-TW" sz="2400" dirty="0">
                <a:latin typeface="Times New Roman"/>
                <a:ea typeface="標楷體"/>
              </a:rPr>
              <a:t>實習期間若需請假，需依以下規範辦理，所有請假時數將入缺席時數</a:t>
            </a:r>
            <a:r>
              <a:rPr lang="en-US" altLang="zh-TW" sz="2400" dirty="0">
                <a:latin typeface="Times New Roman"/>
                <a:ea typeface="標楷體"/>
              </a:rPr>
              <a:t>(</a:t>
            </a:r>
            <a:r>
              <a:rPr lang="zh-TW" altLang="zh-TW" sz="2400" dirty="0">
                <a:latin typeface="Times New Roman"/>
                <a:ea typeface="標楷體"/>
              </a:rPr>
              <a:t>公假、喪假、兵役假除外</a:t>
            </a:r>
            <a:r>
              <a:rPr lang="en-US" altLang="zh-TW" sz="2400" dirty="0">
                <a:latin typeface="Times New Roman"/>
                <a:ea typeface="標楷體"/>
              </a:rPr>
              <a:t>)</a:t>
            </a:r>
            <a:r>
              <a:rPr lang="zh-TW" altLang="zh-TW" sz="2400" dirty="0">
                <a:latin typeface="Times New Roman"/>
                <a:ea typeface="標楷體"/>
              </a:rPr>
              <a:t>。實習期間以儘量不請假為原則，如確屬必要，經實習機構之單位主管或負責人員及課程負責老師同意後，始可請假。</a:t>
            </a:r>
            <a:r>
              <a:rPr lang="zh-TW" altLang="en-US" sz="2400" dirty="0">
                <a:latin typeface="Times New Roman"/>
                <a:ea typeface="標楷體"/>
              </a:rPr>
              <a:t>實習期間請事假次數不得超過</a:t>
            </a:r>
            <a:r>
              <a:rPr lang="en-US" altLang="zh-TW" sz="2400" dirty="0">
                <a:latin typeface="Times New Roman"/>
                <a:ea typeface="標楷體"/>
              </a:rPr>
              <a:t>7</a:t>
            </a:r>
            <a:r>
              <a:rPr lang="zh-TW" altLang="en-US" sz="2400" dirty="0">
                <a:latin typeface="Times New Roman"/>
                <a:ea typeface="標楷體"/>
              </a:rPr>
              <a:t>次。</a:t>
            </a:r>
            <a:endParaRPr lang="zh-TW" altLang="zh-TW" sz="2400" dirty="0">
              <a:latin typeface="Times New Roman"/>
              <a:ea typeface="細明體"/>
            </a:endParaRPr>
          </a:p>
          <a:p>
            <a:pPr lvl="1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2400" b="1" kern="100" dirty="0">
                <a:solidFill>
                  <a:srgbClr val="FF0000"/>
                </a:solidFill>
                <a:latin typeface="Times New Roman"/>
                <a:ea typeface="標楷體"/>
              </a:rPr>
              <a:t>2.1 </a:t>
            </a:r>
            <a:r>
              <a:rPr lang="zh-TW" altLang="zh-TW" sz="2400" b="1" kern="100" dirty="0">
                <a:solidFill>
                  <a:srgbClr val="FF0000"/>
                </a:solidFill>
                <a:latin typeface="Times New Roman"/>
                <a:ea typeface="標楷體"/>
              </a:rPr>
              <a:t>公假認定原則：除系辦統一申請及就業相關活動</a:t>
            </a:r>
            <a:r>
              <a:rPr lang="en-US" altLang="zh-TW" sz="2400" b="1" kern="100" dirty="0">
                <a:solidFill>
                  <a:srgbClr val="FF0000"/>
                </a:solidFill>
                <a:latin typeface="Times New Roman"/>
                <a:ea typeface="標楷體"/>
              </a:rPr>
              <a:t>(</a:t>
            </a:r>
            <a:r>
              <a:rPr lang="zh-TW" altLang="zh-TW" sz="2400" b="1" kern="100" dirty="0">
                <a:solidFill>
                  <a:srgbClr val="FF0000"/>
                </a:solidFill>
                <a:latin typeface="Times New Roman"/>
                <a:ea typeface="標楷體"/>
              </a:rPr>
              <a:t>限一次</a:t>
            </a:r>
            <a:r>
              <a:rPr lang="en-US" altLang="zh-TW" sz="2400" b="1" kern="100" dirty="0">
                <a:solidFill>
                  <a:srgbClr val="FF0000"/>
                </a:solidFill>
                <a:latin typeface="Times New Roman"/>
                <a:ea typeface="標楷體"/>
              </a:rPr>
              <a:t>)</a:t>
            </a:r>
            <a:r>
              <a:rPr lang="zh-TW" altLang="zh-TW" sz="2400" b="1" kern="100" dirty="0">
                <a:solidFill>
                  <a:srgbClr val="FF0000"/>
                </a:solidFill>
                <a:latin typeface="Times New Roman"/>
                <a:ea typeface="標楷體"/>
              </a:rPr>
              <a:t>，</a:t>
            </a:r>
            <a:r>
              <a:rPr lang="zh-TW" altLang="en-US" sz="2400" b="1" kern="100" dirty="0">
                <a:solidFill>
                  <a:srgbClr val="FF0000"/>
                </a:solidFill>
                <a:latin typeface="Times New Roman"/>
                <a:ea typeface="標楷體"/>
              </a:rPr>
              <a:t>或其他因公需要兵役體檢、兵役抽籤，</a:t>
            </a:r>
            <a:r>
              <a:rPr lang="zh-TW" altLang="zh-TW" sz="2400" b="1" kern="100" dirty="0">
                <a:solidFill>
                  <a:srgbClr val="FF0000"/>
                </a:solidFill>
                <a:latin typeface="Times New Roman"/>
                <a:ea typeface="標楷體"/>
              </a:rPr>
              <a:t>其</a:t>
            </a:r>
            <a:r>
              <a:rPr lang="zh-TW" altLang="en-US" sz="2400" b="1" kern="100" dirty="0">
                <a:solidFill>
                  <a:srgbClr val="FF0000"/>
                </a:solidFill>
                <a:latin typeface="Times New Roman"/>
                <a:ea typeface="標楷體"/>
              </a:rPr>
              <a:t>餘</a:t>
            </a:r>
            <a:r>
              <a:rPr lang="zh-TW" altLang="zh-TW" sz="2400" b="1" kern="100" dirty="0">
                <a:solidFill>
                  <a:srgbClr val="FF0000"/>
                </a:solidFill>
                <a:latin typeface="Times New Roman"/>
                <a:ea typeface="標楷體"/>
              </a:rPr>
              <a:t>一律不得請公假。</a:t>
            </a:r>
            <a:r>
              <a:rPr lang="zh-TW" altLang="en-US" sz="2400" b="1" kern="100" dirty="0">
                <a:solidFill>
                  <a:srgbClr val="FF0000"/>
                </a:solidFill>
                <a:latin typeface="Times New Roman"/>
                <a:ea typeface="標楷體"/>
              </a:rPr>
              <a:t>公假須於事前檢具相關證明文件辦理。</a:t>
            </a:r>
            <a:endParaRPr lang="zh-TW" altLang="zh-TW" sz="2400" b="1" dirty="0">
              <a:solidFill>
                <a:srgbClr val="FF0000"/>
              </a:solidFill>
              <a:latin typeface="Times New Roman"/>
              <a:ea typeface="細明體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60153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827584" y="485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請假最終窗口是</a:t>
            </a:r>
            <a: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邱老師</a:t>
            </a:r>
            <a: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b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若可以補班，則不需請假</a:t>
            </a:r>
          </a:p>
        </p:txBody>
      </p:sp>
      <p:sp>
        <p:nvSpPr>
          <p:cNvPr id="5" name="內容版面配置區 4"/>
          <p:cNvSpPr txBox="1">
            <a:spLocks noGrp="1"/>
          </p:cNvSpPr>
          <p:nvPr>
            <p:ph idx="1"/>
          </p:nvPr>
        </p:nvSpPr>
        <p:spPr>
          <a:xfrm>
            <a:off x="827584" y="1762853"/>
            <a:ext cx="661719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補班必須經由機構教師與系上教師同意始可為之</a:t>
            </a:r>
            <a:endParaRPr lang="zh-TW" altLang="en-US" sz="24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10288" y="2242984"/>
            <a:ext cx="8746896" cy="3836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ts val="4000"/>
              </a:lnSpc>
              <a:spcAft>
                <a:spcPts val="1200"/>
              </a:spcAft>
              <a:buFont typeface="+mj-lt"/>
              <a:buAutoNum type="arabicPeriod" startAt="3"/>
              <a:tabLst>
                <a:tab pos="228600" algn="l"/>
                <a:tab pos="514350" algn="l"/>
              </a:tabLst>
            </a:pPr>
            <a:r>
              <a:rPr lang="zh-TW" altLang="zh-TW" sz="2400" kern="100" dirty="0">
                <a:latin typeface="Times New Roman"/>
                <a:ea typeface="標楷體"/>
              </a:rPr>
              <a:t>學生請假，</a:t>
            </a:r>
            <a:r>
              <a:rPr lang="zh-TW" altLang="zh-TW" sz="2400" b="1" kern="100" dirty="0">
                <a:latin typeface="Times New Roman"/>
                <a:ea typeface="標楷體"/>
              </a:rPr>
              <a:t>事假或公假至少</a:t>
            </a:r>
            <a:r>
              <a:rPr lang="zh-TW" altLang="zh-TW" sz="2400" b="1" u="heavy" kern="100" dirty="0">
                <a:latin typeface="Times New Roman"/>
                <a:ea typeface="標楷體"/>
              </a:rPr>
              <a:t>於一週前</a:t>
            </a:r>
            <a:r>
              <a:rPr lang="zh-TW" altLang="zh-TW" sz="2400" b="1" kern="100" dirty="0">
                <a:latin typeface="Times New Roman"/>
                <a:ea typeface="標楷體"/>
              </a:rPr>
              <a:t>提出申請，病假至少應</a:t>
            </a:r>
            <a:r>
              <a:rPr lang="zh-TW" altLang="zh-TW" sz="2400" b="1" u="heavy" kern="100" dirty="0">
                <a:latin typeface="Times New Roman"/>
                <a:ea typeface="標楷體"/>
              </a:rPr>
              <a:t>於上班前</a:t>
            </a:r>
            <a:r>
              <a:rPr lang="zh-TW" altLang="zh-TW" sz="2400" b="1" kern="100" dirty="0">
                <a:latin typeface="Times New Roman"/>
                <a:ea typeface="標楷體"/>
              </a:rPr>
              <a:t>通知機構輔導教師及本系負責老師</a:t>
            </a:r>
            <a:r>
              <a:rPr lang="zh-TW" altLang="zh-TW" sz="2400" kern="100" dirty="0">
                <a:latin typeface="Times New Roman"/>
                <a:ea typeface="標楷體"/>
              </a:rPr>
              <a:t>，事後依規定完成</a:t>
            </a:r>
            <a:r>
              <a:rPr lang="zh-TW" altLang="zh-TW" sz="2400" b="1" kern="100" dirty="0">
                <a:solidFill>
                  <a:srgbClr val="FF0000"/>
                </a:solidFill>
                <a:highlight>
                  <a:srgbClr val="FFFF00"/>
                </a:highlight>
                <a:latin typeface="Times New Roman"/>
                <a:ea typeface="標楷體"/>
              </a:rPr>
              <a:t>紙本</a:t>
            </a:r>
            <a:r>
              <a:rPr lang="zh-TW" altLang="zh-TW" sz="2400" kern="100" dirty="0">
                <a:solidFill>
                  <a:srgbClr val="FF0000"/>
                </a:solidFill>
                <a:latin typeface="Times New Roman"/>
                <a:ea typeface="標楷體"/>
              </a:rPr>
              <a:t>請假手續</a:t>
            </a:r>
            <a:r>
              <a:rPr lang="en-US" altLang="zh-TW" sz="2400" kern="100" dirty="0">
                <a:solidFill>
                  <a:srgbClr val="FF0000"/>
                </a:solidFill>
                <a:latin typeface="Times New Roman"/>
                <a:ea typeface="標楷體"/>
              </a:rPr>
              <a:t>(</a:t>
            </a:r>
            <a:r>
              <a:rPr lang="zh-TW" altLang="zh-TW" sz="2400" kern="100" dirty="0">
                <a:solidFill>
                  <a:srgbClr val="FF0000"/>
                </a:solidFill>
                <a:latin typeface="Times New Roman"/>
                <a:ea typeface="標楷體"/>
              </a:rPr>
              <a:t>請自行至系網下載填寫</a:t>
            </a:r>
            <a:r>
              <a:rPr lang="en-US" altLang="zh-TW" sz="2400" kern="100" dirty="0">
                <a:solidFill>
                  <a:srgbClr val="FF0000"/>
                </a:solidFill>
                <a:latin typeface="Times New Roman"/>
                <a:ea typeface="標楷體"/>
              </a:rPr>
              <a:t>)</a:t>
            </a:r>
            <a:r>
              <a:rPr lang="zh-TW" altLang="zh-TW" sz="2400" kern="100" dirty="0">
                <a:latin typeface="Times New Roman"/>
                <a:ea typeface="標楷體"/>
              </a:rPr>
              <a:t>並附上證明文件</a:t>
            </a:r>
            <a:r>
              <a:rPr lang="zh-TW" altLang="en-US" sz="2400" kern="100" dirty="0">
                <a:latin typeface="Times New Roman"/>
                <a:ea typeface="標楷體"/>
              </a:rPr>
              <a:t>，未事先辦妥請假或未准假前即離開工作單位者，視同不假缺席</a:t>
            </a:r>
            <a:r>
              <a:rPr lang="zh-TW" altLang="zh-TW" sz="2400" kern="100" dirty="0">
                <a:latin typeface="Times New Roman"/>
                <a:ea typeface="標楷體"/>
              </a:rPr>
              <a:t>。</a:t>
            </a:r>
            <a:endParaRPr lang="zh-TW" altLang="zh-TW" sz="2400" dirty="0">
              <a:latin typeface="Times New Roman"/>
              <a:ea typeface="細明體"/>
            </a:endParaRPr>
          </a:p>
          <a:p>
            <a:pPr marL="342900" indent="-342900">
              <a:lnSpc>
                <a:spcPts val="4000"/>
              </a:lnSpc>
              <a:buFont typeface="+mj-lt"/>
              <a:buAutoNum type="arabicPeriod" startAt="3"/>
              <a:tabLst>
                <a:tab pos="228600" algn="l"/>
                <a:tab pos="514350" algn="l"/>
              </a:tabLst>
            </a:pPr>
            <a:r>
              <a:rPr lang="zh-TW" altLang="zh-TW" sz="2400" kern="100" dirty="0">
                <a:solidFill>
                  <a:srgbClr val="FF0000"/>
                </a:solidFill>
                <a:latin typeface="Times New Roman"/>
                <a:ea typeface="標楷體"/>
              </a:rPr>
              <a:t>缺席時數累積</a:t>
            </a:r>
            <a:r>
              <a:rPr lang="zh-TW" altLang="zh-TW" sz="2400" b="1" u="sng" kern="100" dirty="0">
                <a:solidFill>
                  <a:srgbClr val="FF0000"/>
                </a:solidFill>
                <a:latin typeface="Times New Roman"/>
                <a:ea typeface="標楷體"/>
              </a:rPr>
              <a:t>超過</a:t>
            </a:r>
            <a:r>
              <a:rPr lang="zh-TW" altLang="en-US" sz="2400" b="1" u="sng" kern="100" dirty="0">
                <a:solidFill>
                  <a:srgbClr val="FF0000"/>
                </a:solidFill>
                <a:latin typeface="Times New Roman"/>
                <a:ea typeface="標楷體"/>
              </a:rPr>
              <a:t>十天</a:t>
            </a:r>
            <a:r>
              <a:rPr lang="zh-TW" altLang="zh-TW" sz="2400" kern="100" dirty="0">
                <a:solidFill>
                  <a:srgbClr val="FF0000"/>
                </a:solidFill>
                <a:latin typeface="Times New Roman"/>
                <a:ea typeface="標楷體"/>
              </a:rPr>
              <a:t>者，停止實習。</a:t>
            </a:r>
            <a:r>
              <a:rPr lang="zh-TW" altLang="en-US" sz="2400" kern="100" dirty="0">
                <a:solidFill>
                  <a:srgbClr val="FF0000"/>
                </a:solidFill>
                <a:latin typeface="Times New Roman"/>
                <a:ea typeface="標楷體"/>
              </a:rPr>
              <a:t>不按請假規定請假三次</a:t>
            </a:r>
            <a:r>
              <a:rPr lang="en-US" altLang="zh-TW" sz="2400" kern="100" dirty="0">
                <a:solidFill>
                  <a:srgbClr val="FF0000"/>
                </a:solidFill>
                <a:latin typeface="Times New Roman"/>
                <a:ea typeface="標楷體"/>
              </a:rPr>
              <a:t>(</a:t>
            </a:r>
            <a:r>
              <a:rPr lang="zh-TW" altLang="en-US" sz="2400" kern="100" dirty="0">
                <a:solidFill>
                  <a:srgbClr val="FF0000"/>
                </a:solidFill>
                <a:latin typeface="Times New Roman"/>
                <a:ea typeface="標楷體"/>
              </a:rPr>
              <a:t>含</a:t>
            </a:r>
            <a:r>
              <a:rPr lang="en-US" altLang="zh-TW" sz="2400" kern="100" dirty="0">
                <a:solidFill>
                  <a:srgbClr val="FF0000"/>
                </a:solidFill>
                <a:latin typeface="Times New Roman"/>
                <a:ea typeface="標楷體"/>
              </a:rPr>
              <a:t>)</a:t>
            </a:r>
            <a:r>
              <a:rPr lang="zh-TW" altLang="en-US" sz="2400" kern="100" dirty="0">
                <a:solidFill>
                  <a:srgbClr val="FF0000"/>
                </a:solidFill>
                <a:latin typeface="Times New Roman"/>
                <a:ea typeface="標楷體"/>
              </a:rPr>
              <a:t>以上者。</a:t>
            </a:r>
            <a:endParaRPr lang="zh-TW" altLang="zh-TW" sz="2400" dirty="0">
              <a:solidFill>
                <a:srgbClr val="FF0000"/>
              </a:solidFill>
              <a:latin typeface="Times New Roman"/>
              <a:ea typeface="細明體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61587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8989" y="548680"/>
            <a:ext cx="7543800" cy="972657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出勤紀錄表</a:t>
            </a:r>
          </a:p>
        </p:txBody>
      </p:sp>
      <p:sp>
        <p:nvSpPr>
          <p:cNvPr id="5" name="矩形 4"/>
          <p:cNvSpPr/>
          <p:nvPr/>
        </p:nvSpPr>
        <p:spPr>
          <a:xfrm>
            <a:off x="467544" y="2060848"/>
            <a:ext cx="3816424" cy="3979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實習結束後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週，由小組長收齊請機構教師簽名後，掃描上傳至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ILMS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給系上各機構的負責教師。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實習單位如有差勤紀錄，可用其代替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E12B624-AE09-4A30-83D2-0FF4A6645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700808"/>
            <a:ext cx="3771900" cy="464820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1027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6408" y="348683"/>
            <a:ext cx="8136904" cy="1090717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實習單位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第一階段確定名單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)(3/6)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678536" y="1639397"/>
            <a:ext cx="5832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578499"/>
              </p:ext>
            </p:extLst>
          </p:nvPr>
        </p:nvGraphicFramePr>
        <p:xfrm>
          <a:off x="274380" y="1646621"/>
          <a:ext cx="8690108" cy="4862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4162661504"/>
                    </a:ext>
                  </a:extLst>
                </a:gridCol>
                <a:gridCol w="2857460">
                  <a:extLst>
                    <a:ext uri="{9D8B030D-6E8A-4147-A177-3AD203B41FA5}">
                      <a16:colId xmlns:a16="http://schemas.microsoft.com/office/drawing/2014/main" val="2659756488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597381215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622569997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3860419225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地區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  <a:endParaRPr lang="zh-TW" sz="2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</a:t>
                      </a:r>
                      <a:r>
                        <a:rPr lang="zh-TW" altLang="en-US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名單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  <a:endParaRPr lang="zh-TW" sz="2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1773178487"/>
                  </a:ext>
                </a:extLst>
              </a:tr>
              <a:tr h="464082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zh-TW" sz="2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臺中榮民總醫院</a:t>
                      </a:r>
                      <a:endParaRPr lang="zh-TW" altLang="en-US" sz="2200" kern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 row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2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陳姿吟、吳紫瑄、廖冠亭、蔡宛真、洪鈺晴、王錦慈</a:t>
                      </a:r>
                      <a:endParaRPr lang="en-US" altLang="zh-TW" sz="22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2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六位同學請自行協調分配</a:t>
                      </a:r>
                      <a:r>
                        <a:rPr lang="zh-TW" altLang="en-US" sz="22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TW" altLang="en-US" sz="22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2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*學業平均成績須</a:t>
                      </a:r>
                      <a:r>
                        <a:rPr lang="en-US" altLang="zh-TW" sz="22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85</a:t>
                      </a:r>
                      <a:r>
                        <a:rPr lang="zh-TW" altLang="en-US" sz="22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分以上</a:t>
                      </a:r>
                      <a:r>
                        <a:rPr lang="en-US" altLang="zh-TW" sz="22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2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同學需檢附成績證明</a:t>
                      </a:r>
                      <a:r>
                        <a:rPr lang="en-US" altLang="zh-TW" sz="22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2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775360495"/>
                  </a:ext>
                </a:extLst>
              </a:tr>
              <a:tr h="2998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中國醫藥大學附設醫院</a:t>
                      </a:r>
                      <a:endParaRPr lang="en-US" altLang="zh-TW" sz="2200" kern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altLang="en-US" sz="22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22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*學業平均成績須</a:t>
                      </a:r>
                      <a:r>
                        <a:rPr lang="en-US" altLang="zh-TW" sz="22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80</a:t>
                      </a:r>
                      <a:r>
                        <a:rPr lang="zh-TW" altLang="en-US" sz="22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分以上，或成績名次為系前</a:t>
                      </a:r>
                      <a:r>
                        <a:rPr lang="en-US" altLang="zh-TW" sz="22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30%</a:t>
                      </a:r>
                      <a:r>
                        <a:rPr lang="zh-TW" altLang="en-US" sz="22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者</a:t>
                      </a:r>
                      <a:r>
                        <a:rPr lang="en-US" altLang="zh-TW" sz="22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2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同學需檢附成績證明</a:t>
                      </a:r>
                      <a:r>
                        <a:rPr lang="en-US" altLang="zh-TW" sz="22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2939922815"/>
                  </a:ext>
                </a:extLst>
              </a:tr>
              <a:tr h="29985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中山醫學大學附設醫院</a:t>
                      </a: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altLang="en-US" sz="22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22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*成績全班班排名前</a:t>
                      </a:r>
                      <a:r>
                        <a:rPr lang="en-US" altLang="zh-TW" sz="22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125591513"/>
                  </a:ext>
                </a:extLst>
              </a:tr>
              <a:tr h="29985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澄清中港醫院</a:t>
                      </a: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altLang="en-US" sz="22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n-US" altLang="zh-TW" sz="22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675817992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26282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2960" y="260648"/>
            <a:ext cx="7543800" cy="1450757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重要公告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1916832"/>
            <a:ext cx="7704856" cy="38164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實習相關事項及表單皆在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系網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公告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學校首頁→教學單位→健康事業管理系所→活動資訊→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1200"/>
              </a:spcAft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專業實習→實習最新消息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400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indent="-514350">
              <a:buFont typeface="Arial" pitchFamily="34" charset="0"/>
              <a:buAutoNum type="arabicPeriod"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名牌 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依單位規定，自行準備，格式放系網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720000" indent="-514350">
              <a:buAutoNum type="arabicPeriod"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實習計畫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系網上自行下載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*</a:t>
            </a:r>
            <a:r>
              <a:rPr lang="zh-TW" altLang="en-US" sz="18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相關事項實習手冊上皆有說明</a:t>
            </a:r>
            <a:endParaRPr lang="en-US" altLang="zh-TW" sz="2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20000" indent="-514350">
              <a:buAutoNum type="arabicPeriod"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第一天報到相關資料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實習前再次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mail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通知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4" name="矩形 3"/>
          <p:cNvSpPr/>
          <p:nvPr/>
        </p:nvSpPr>
        <p:spPr>
          <a:xfrm>
            <a:off x="899592" y="5379781"/>
            <a:ext cx="2630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*請注意信箱通知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21374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870179"/>
              </p:ext>
            </p:extLst>
          </p:nvPr>
        </p:nvGraphicFramePr>
        <p:xfrm>
          <a:off x="1169631" y="2124468"/>
          <a:ext cx="5761276" cy="3845098"/>
        </p:xfrm>
        <a:graphic>
          <a:graphicData uri="http://schemas.openxmlformats.org/drawingml/2006/table">
            <a:tbl>
              <a:tblPr firstRow="1" firstCol="1" bandRow="1"/>
              <a:tblGrid>
                <a:gridCol w="5761276">
                  <a:extLst>
                    <a:ext uri="{9D8B030D-6E8A-4147-A177-3AD203B41FA5}">
                      <a16:colId xmlns:a16="http://schemas.microsoft.com/office/drawing/2014/main" val="19937777"/>
                    </a:ext>
                  </a:extLst>
                </a:gridCol>
              </a:tblGrid>
              <a:tr h="38450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br>
                        <a:rPr lang="en-US" sz="900" kern="15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</a:br>
                      <a:r>
                        <a:rPr lang="en-US" sz="1800" kern="15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5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8130938"/>
                  </a:ext>
                </a:extLst>
              </a:tr>
            </a:tbl>
          </a:graphicData>
        </a:graphic>
      </p:graphicFrame>
      <p:grpSp>
        <p:nvGrpSpPr>
          <p:cNvPr id="13" name="群組 12"/>
          <p:cNvGrpSpPr/>
          <p:nvPr/>
        </p:nvGrpSpPr>
        <p:grpSpPr>
          <a:xfrm>
            <a:off x="1162115" y="5506768"/>
            <a:ext cx="5768792" cy="424889"/>
            <a:chOff x="1604004" y="4223749"/>
            <a:chExt cx="5776308" cy="424889"/>
          </a:xfrm>
        </p:grpSpPr>
        <p:sp>
          <p:nvSpPr>
            <p:cNvPr id="10" name="矩形 9"/>
            <p:cNvSpPr/>
            <p:nvPr/>
          </p:nvSpPr>
          <p:spPr>
            <a:xfrm>
              <a:off x="1604004" y="4463057"/>
              <a:ext cx="5764508" cy="185581"/>
            </a:xfrm>
            <a:prstGeom prst="rect">
              <a:avLst/>
            </a:pr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615804" y="4223749"/>
              <a:ext cx="5764508" cy="129909"/>
            </a:xfrm>
            <a:prstGeom prst="rect">
              <a:avLst/>
            </a:pr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zh-TW" altLang="en-US"/>
            </a:p>
          </p:txBody>
        </p:sp>
      </p:grpSp>
      <p:pic>
        <p:nvPicPr>
          <p:cNvPr id="8196" name="圖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685" y="2334503"/>
            <a:ext cx="1243211" cy="136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 flipV="1">
            <a:off x="1619672" y="1472509"/>
            <a:ext cx="1546034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zh-TW" altLang="zh-TW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TW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67896" y="3889975"/>
            <a:ext cx="28803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TW" altLang="zh-TW" sz="2800" kern="15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班級：</a:t>
            </a:r>
            <a:r>
              <a:rPr lang="zh-TW" altLang="zh-TW" sz="2800" u="sng" kern="15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健四四</a:t>
            </a:r>
            <a:r>
              <a:rPr lang="en-US" altLang="zh-TW" sz="2800" u="sng" kern="15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A</a:t>
            </a:r>
            <a:endParaRPr lang="zh-TW" altLang="zh-TW" sz="2800" kern="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zh-TW" altLang="zh-TW" sz="2800" kern="15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姓名：</a:t>
            </a:r>
            <a:r>
              <a:rPr lang="zh-TW" altLang="zh-TW" sz="2800" u="sng" kern="15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林志玲</a:t>
            </a:r>
            <a:endParaRPr lang="zh-TW" altLang="zh-TW" sz="2800" kern="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80629" y="2427125"/>
            <a:ext cx="411168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zh-TW" altLang="zh-TW" sz="3000" kern="15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國立臺北護理健康大學 </a:t>
            </a:r>
            <a:endParaRPr lang="zh-TW" altLang="zh-TW" sz="3000" kern="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zh-TW" altLang="zh-TW" sz="3000" kern="15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健康事業管理系</a:t>
            </a:r>
            <a:endParaRPr lang="zh-TW" altLang="zh-TW" sz="3000" kern="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53981" y="730270"/>
            <a:ext cx="22108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spc="-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實習名牌</a:t>
            </a:r>
          </a:p>
        </p:txBody>
      </p:sp>
      <p:sp>
        <p:nvSpPr>
          <p:cNvPr id="2" name="橢圓形圖說文字 1"/>
          <p:cNvSpPr/>
          <p:nvPr/>
        </p:nvSpPr>
        <p:spPr>
          <a:xfrm>
            <a:off x="6228184" y="380018"/>
            <a:ext cx="2448272" cy="146285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請同學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實習前自備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13843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內容版面配置區 3" descr="IMG_19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624" y="0"/>
            <a:ext cx="7179310" cy="6858000"/>
          </a:xfrm>
        </p:spPr>
      </p:pic>
      <p:sp>
        <p:nvSpPr>
          <p:cNvPr id="5" name="橢圓形圖說文字 4"/>
          <p:cNvSpPr/>
          <p:nvPr/>
        </p:nvSpPr>
        <p:spPr>
          <a:xfrm>
            <a:off x="6300192" y="332656"/>
            <a:ext cx="2433391" cy="1396911"/>
          </a:xfrm>
          <a:prstGeom prst="wedgeEllipseCallout">
            <a:avLst>
              <a:gd name="adj1" fmla="val 66226"/>
              <a:gd name="adj2" fmla="val 4523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請同學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實習前自備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2085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2276872"/>
            <a:ext cx="6408712" cy="936104"/>
          </a:xfrm>
        </p:spPr>
        <p:txBody>
          <a:bodyPr>
            <a:normAutofit/>
          </a:bodyPr>
          <a:lstStyle/>
          <a:p>
            <a:r>
              <a:rPr lang="en-US" altLang="zh-TW" sz="5400" dirty="0">
                <a:latin typeface="Arial Black" panose="020B0A04020102020204" pitchFamily="34" charset="0"/>
              </a:rPr>
              <a:t>ANY QUESTION?</a:t>
            </a:r>
            <a:endParaRPr lang="zh-TW" altLang="en-US" sz="5400" dirty="0">
              <a:latin typeface="Arial Black" panose="020B0A04020102020204" pitchFamily="34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924944"/>
            <a:ext cx="3501008" cy="3501008"/>
          </a:xfrm>
          <a:prstGeom prst="rect">
            <a:avLst/>
          </a:prstGeom>
        </p:spPr>
      </p:pic>
      <p:cxnSp>
        <p:nvCxnSpPr>
          <p:cNvPr id="6" name="直線接點 5"/>
          <p:cNvCxnSpPr/>
          <p:nvPr/>
        </p:nvCxnSpPr>
        <p:spPr>
          <a:xfrm flipV="1">
            <a:off x="0" y="3212976"/>
            <a:ext cx="7236296" cy="879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 flipV="1">
            <a:off x="0" y="3429000"/>
            <a:ext cx="4644008" cy="8792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0" y="5949280"/>
            <a:ext cx="3980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此簡報將放置系網「專業實習」專區</a:t>
            </a:r>
          </a:p>
        </p:txBody>
      </p:sp>
    </p:spTree>
    <p:extLst>
      <p:ext uri="{BB962C8B-B14F-4D97-AF65-F5344CB8AC3E}">
        <p14:creationId xmlns:p14="http://schemas.microsoft.com/office/powerpoint/2010/main" val="2449932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89503"/>
            <a:ext cx="8136904" cy="1090717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實習單位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第一階段確定名單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)(4/6)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678536" y="1639397"/>
            <a:ext cx="5832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489517"/>
              </p:ext>
            </p:extLst>
          </p:nvPr>
        </p:nvGraphicFramePr>
        <p:xfrm>
          <a:off x="287524" y="2124800"/>
          <a:ext cx="8640960" cy="18963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4162661504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265975648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597381215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622569997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860419225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地區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  <a:endParaRPr lang="zh-TW" sz="2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</a:t>
                      </a:r>
                      <a:r>
                        <a:rPr lang="zh-TW" altLang="en-US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名單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  <a:endParaRPr lang="zh-TW" sz="2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1773178487"/>
                  </a:ext>
                </a:extLst>
              </a:tr>
              <a:tr h="464082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en-US" altLang="zh-TW" sz="2200" b="1" kern="0" dirty="0">
                        <a:solidFill>
                          <a:schemeClr val="l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2200" b="1" kern="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豐原醫院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詹為婷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2661526589"/>
                  </a:ext>
                </a:extLst>
              </a:tr>
              <a:tr h="46408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台中醫院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張凱翔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1766170762"/>
                  </a:ext>
                </a:extLst>
              </a:tr>
              <a:tr h="46408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光田醫院</a:t>
                      </a:r>
                      <a:r>
                        <a:rPr lang="en-US" alt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沙鹿總院</a:t>
                      </a:r>
                      <a:r>
                        <a:rPr lang="en-US" alt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蕭宇岑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689305647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5757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8670" y="327870"/>
            <a:ext cx="8092380" cy="1090717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實習單位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第一階段確定名單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)(5/6)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678536" y="1639397"/>
            <a:ext cx="5832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626450"/>
              </p:ext>
            </p:extLst>
          </p:nvPr>
        </p:nvGraphicFramePr>
        <p:xfrm>
          <a:off x="251520" y="2047778"/>
          <a:ext cx="8640960" cy="1656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5252">
                  <a:extLst>
                    <a:ext uri="{9D8B030D-6E8A-4147-A177-3AD203B41FA5}">
                      <a16:colId xmlns:a16="http://schemas.microsoft.com/office/drawing/2014/main" val="4162661504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2659756488"/>
                    </a:ext>
                  </a:extLst>
                </a:gridCol>
                <a:gridCol w="1047664">
                  <a:extLst>
                    <a:ext uri="{9D8B030D-6E8A-4147-A177-3AD203B41FA5}">
                      <a16:colId xmlns:a16="http://schemas.microsoft.com/office/drawing/2014/main" val="597381215"/>
                    </a:ext>
                  </a:extLst>
                </a:gridCol>
                <a:gridCol w="1654178">
                  <a:extLst>
                    <a:ext uri="{9D8B030D-6E8A-4147-A177-3AD203B41FA5}">
                      <a16:colId xmlns:a16="http://schemas.microsoft.com/office/drawing/2014/main" val="1622569997"/>
                    </a:ext>
                  </a:extLst>
                </a:gridCol>
                <a:gridCol w="1353466">
                  <a:extLst>
                    <a:ext uri="{9D8B030D-6E8A-4147-A177-3AD203B41FA5}">
                      <a16:colId xmlns:a16="http://schemas.microsoft.com/office/drawing/2014/main" val="3860419225"/>
                    </a:ext>
                  </a:extLst>
                </a:gridCol>
              </a:tblGrid>
              <a:tr h="7348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地區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</a:t>
                      </a:r>
                      <a:r>
                        <a:rPr lang="zh-TW" altLang="en-US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名單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1773178487"/>
                  </a:ext>
                </a:extLst>
              </a:tr>
              <a:tr h="9213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南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嘉義基督教</a:t>
                      </a:r>
                      <a:r>
                        <a:rPr lang="zh-TW" altLang="zh-TW" sz="2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醫院</a:t>
                      </a:r>
                      <a:endParaRPr lang="zh-TW" sz="2200" kern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許葳葳</a:t>
                      </a:r>
                      <a:endParaRPr lang="zh-TW" sz="2200" kern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1827594355"/>
                  </a:ext>
                </a:extLst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101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857238A-A71B-4FB5-8037-A09874BC7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510"/>
            <a:ext cx="8352928" cy="1450757"/>
          </a:xfrm>
        </p:spPr>
        <p:txBody>
          <a:bodyPr/>
          <a:lstStyle/>
          <a:p>
            <a:r>
              <a:rPr lang="zh-TW" altLang="en-US" sz="4300" b="1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實習單位</a:t>
            </a:r>
            <a:r>
              <a:rPr lang="en-US" altLang="zh-TW" sz="4300" b="1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300" b="1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第一階段確定名單</a:t>
            </a:r>
            <a:r>
              <a:rPr lang="en-US" altLang="zh-TW" sz="4300" b="1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)(6/6)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F39C559B-6DAC-4BD4-BDAF-CFC336A1D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7</a:t>
            </a:fld>
            <a:endParaRPr lang="zh-TW" altLang="en-US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B3C36628-CC50-49AC-9E5A-8FD8510B1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26243"/>
              </p:ext>
            </p:extLst>
          </p:nvPr>
        </p:nvGraphicFramePr>
        <p:xfrm>
          <a:off x="359532" y="1988840"/>
          <a:ext cx="8424936" cy="29973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24297058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805513255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18685007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996691929"/>
                    </a:ext>
                  </a:extLst>
                </a:gridCol>
              </a:tblGrid>
              <a:tr h="7348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</a:t>
                      </a:r>
                      <a:r>
                        <a:rPr lang="zh-TW" altLang="en-US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名單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1899114968"/>
                  </a:ext>
                </a:extLst>
              </a:tr>
              <a:tr h="9213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200" b="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杏一醫療用品公司</a:t>
                      </a:r>
                      <a:endParaRPr lang="zh-TW" sz="2200" b="0" kern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2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</a:t>
                      </a:r>
                      <a:r>
                        <a:rPr lang="zh-TW" altLang="en-US" sz="2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施雅馨</a:t>
                      </a:r>
                      <a:r>
                        <a:rPr lang="en-US" altLang="zh-TW" sz="2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2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三重醫院店</a:t>
                      </a:r>
                      <a:r>
                        <a:rPr lang="en-US" altLang="zh-TW" sz="2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2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</a:t>
                      </a:r>
                      <a:r>
                        <a:rPr lang="zh-TW" altLang="en-US" sz="2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陳宜君</a:t>
                      </a:r>
                      <a:r>
                        <a:rPr lang="en-US" altLang="zh-TW" sz="2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2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台北台安店</a:t>
                      </a:r>
                      <a:r>
                        <a:rPr lang="en-US" altLang="zh-TW" sz="2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2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3.</a:t>
                      </a:r>
                      <a:r>
                        <a:rPr lang="zh-TW" altLang="en-US" sz="2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張書芸</a:t>
                      </a:r>
                      <a:r>
                        <a:rPr lang="en-US" altLang="zh-TW" sz="2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2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台北馬偕店</a:t>
                      </a:r>
                      <a:r>
                        <a:rPr lang="en-US" altLang="zh-TW" sz="2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2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4.</a:t>
                      </a:r>
                      <a:r>
                        <a:rPr lang="zh-TW" altLang="en-US" sz="2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鄭珳心</a:t>
                      </a:r>
                      <a:r>
                        <a:rPr lang="en-US" altLang="zh-TW" sz="2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2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台北中興店</a:t>
                      </a:r>
                      <a:r>
                        <a:rPr lang="en-US" altLang="zh-TW" sz="2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sz="2200" kern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3188566076"/>
                  </a:ext>
                </a:extLst>
              </a:tr>
              <a:tr h="9213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200" b="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大昌華嘉</a:t>
                      </a:r>
                      <a:endParaRPr lang="zh-TW" sz="2200" b="0" kern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正取</a:t>
                      </a:r>
                      <a:r>
                        <a:rPr lang="en-US" altLang="zh-TW" sz="2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:</a:t>
                      </a:r>
                      <a:r>
                        <a:rPr lang="zh-TW" altLang="en-US" sz="2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潘笠綸、鄭珳心</a:t>
                      </a:r>
                      <a:endParaRPr lang="en-US" altLang="zh-TW" sz="2200" kern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備取</a:t>
                      </a:r>
                      <a:r>
                        <a:rPr lang="en-US" altLang="zh-TW" sz="2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:</a:t>
                      </a:r>
                      <a:r>
                        <a:rPr lang="zh-TW" altLang="en-US" sz="2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陳欣彤、張語倢</a:t>
                      </a:r>
                      <a:endParaRPr lang="zh-TW" sz="2200" kern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1862308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1535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342447"/>
            <a:ext cx="8208912" cy="1090717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第一階段實習單位</a:t>
            </a:r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需注意事項</a:t>
            </a:r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(1/6)</a:t>
            </a:r>
            <a:endParaRPr lang="zh-TW" altLang="en-US" sz="40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678536" y="1639397"/>
            <a:ext cx="5832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218997"/>
              </p:ext>
            </p:extLst>
          </p:nvPr>
        </p:nvGraphicFramePr>
        <p:xfrm>
          <a:off x="232050" y="1700808"/>
          <a:ext cx="8725620" cy="43465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9710">
                  <a:extLst>
                    <a:ext uri="{9D8B030D-6E8A-4147-A177-3AD203B41FA5}">
                      <a16:colId xmlns:a16="http://schemas.microsoft.com/office/drawing/2014/main" val="2659756488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597381215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1622569997"/>
                    </a:ext>
                  </a:extLst>
                </a:gridCol>
                <a:gridCol w="1073302">
                  <a:extLst>
                    <a:ext uri="{9D8B030D-6E8A-4147-A177-3AD203B41FA5}">
                      <a16:colId xmlns:a16="http://schemas.microsoft.com/office/drawing/2014/main" val="3860419225"/>
                    </a:ext>
                  </a:extLst>
                </a:gridCol>
              </a:tblGrid>
              <a:tr h="5060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報到地點及應繳交資料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應繳系辦資料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實習單位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1773178487"/>
                  </a:ext>
                </a:extLst>
              </a:tr>
              <a:tr h="17812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聯新國際醫院</a:t>
                      </a: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報到日上午 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時 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45 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分至醫院門診大樓一樓服務台，並攜帶以下資料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  <a:endParaRPr lang="zh-TW" altLang="en-US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二吋照片兩張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實習生資料表</a:t>
                      </a:r>
                      <a:endParaRPr lang="en-US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身分證正本、影本</a:t>
                      </a:r>
                      <a:endParaRPr lang="en-US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kumimoji="0" lang="zh-TW" alt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六個月內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體檢報告正本</a:t>
                      </a:r>
                      <a:endParaRPr lang="en-US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保險卡正本</a:t>
                      </a:r>
                      <a:endParaRPr lang="en-US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</a:t>
                      </a:r>
                      <a:r>
                        <a:rPr lang="zh-TW" altLang="en-US" sz="1800" kern="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六個月內</a:t>
                      </a:r>
                      <a:r>
                        <a:rPr lang="zh-TW" altLang="en-US" sz="1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之體檢報告影本</a:t>
                      </a:r>
                      <a:r>
                        <a:rPr lang="en-US" altLang="zh-TW" sz="1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除一般項目外，還需包含</a:t>
                      </a:r>
                      <a:r>
                        <a:rPr lang="en-US" altLang="zh-TW" sz="1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:</a:t>
                      </a:r>
                      <a:r>
                        <a:rPr lang="zh-TW" altLang="en-US" sz="1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胸部</a:t>
                      </a:r>
                      <a:r>
                        <a:rPr lang="en-US" altLang="zh-TW" sz="1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X</a:t>
                      </a:r>
                      <a:r>
                        <a:rPr lang="zh-TW" altLang="en-US" sz="1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光</a:t>
                      </a:r>
                      <a:r>
                        <a:rPr lang="en-US" altLang="zh-TW" sz="1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</a:t>
                      </a:r>
                      <a:r>
                        <a:rPr lang="zh-TW" altLang="en-US" sz="1800" kern="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聯新醫院實習生資料表</a:t>
                      </a: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報到當天知悉</a:t>
                      </a: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3487246348"/>
                  </a:ext>
                </a:extLst>
              </a:tr>
              <a:tr h="4931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天晟醫院</a:t>
                      </a: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報到地點尚未公布，當日需攜帶以下資料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身分證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正、影本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學生證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正、影本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體檢報告正本</a:t>
                      </a:r>
                      <a:endParaRPr lang="en-US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4.1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吋大頭照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張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</a:t>
                      </a:r>
                      <a:r>
                        <a:rPr lang="zh-TW" altLang="en-US" sz="1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體檢報告影本</a:t>
                      </a:r>
                      <a:endParaRPr lang="en-US" altLang="zh-TW" sz="1800" kern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</a:t>
                      </a:r>
                      <a:r>
                        <a:rPr lang="zh-TW" altLang="en-US" sz="1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系上實習履歷表</a:t>
                      </a: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輪調單位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病歷組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批掛組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書記組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2423927976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3443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319555"/>
            <a:ext cx="8208912" cy="1090717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第一階段實習單位</a:t>
            </a:r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需注意事項</a:t>
            </a:r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(2/6)</a:t>
            </a:r>
            <a:endParaRPr lang="zh-TW" altLang="en-US" sz="40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678536" y="1639397"/>
            <a:ext cx="5832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656084"/>
              </p:ext>
            </p:extLst>
          </p:nvPr>
        </p:nvGraphicFramePr>
        <p:xfrm>
          <a:off x="232050" y="1844824"/>
          <a:ext cx="8725620" cy="37098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3686">
                  <a:extLst>
                    <a:ext uri="{9D8B030D-6E8A-4147-A177-3AD203B41FA5}">
                      <a16:colId xmlns:a16="http://schemas.microsoft.com/office/drawing/2014/main" val="2659756488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597381215"/>
                    </a:ext>
                  </a:extLst>
                </a:gridCol>
                <a:gridCol w="1897319">
                  <a:extLst>
                    <a:ext uri="{9D8B030D-6E8A-4147-A177-3AD203B41FA5}">
                      <a16:colId xmlns:a16="http://schemas.microsoft.com/office/drawing/2014/main" val="1622569997"/>
                    </a:ext>
                  </a:extLst>
                </a:gridCol>
                <a:gridCol w="1480239">
                  <a:extLst>
                    <a:ext uri="{9D8B030D-6E8A-4147-A177-3AD203B41FA5}">
                      <a16:colId xmlns:a16="http://schemas.microsoft.com/office/drawing/2014/main" val="3860419225"/>
                    </a:ext>
                  </a:extLst>
                </a:gridCol>
              </a:tblGrid>
              <a:tr h="5299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報到地點及應繳交資料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應繳系辦資料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實習單位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1773178487"/>
                  </a:ext>
                </a:extLst>
              </a:tr>
              <a:tr h="18549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陽明大學附設醫院</a:t>
                      </a: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報到地點尚未公布，當日需攜帶以下資料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1.1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吋大頭照一張</a:t>
                      </a:r>
                      <a:endParaRPr lang="en-US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報到</a:t>
                      </a:r>
                      <a:r>
                        <a:rPr lang="zh-TW" alt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前三日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上網填寫基本資料</a:t>
                      </a: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https://goo.gl/61ci3N</a:t>
                      </a:r>
                      <a:endParaRPr lang="zh-TW" altLang="zh-TW" sz="18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系上實習履歷表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報到當天知悉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zh-TW" sz="15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302041417"/>
                  </a:ext>
                </a:extLst>
              </a:tr>
              <a:tr h="1324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羅東聖母醫院</a:t>
                      </a: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報到地點尚未公布，當日需攜帶以下資料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體檢報告正本</a:t>
                      </a:r>
                      <a:endParaRPr lang="en-US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大頭照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吋及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吋各一張</a:t>
                      </a:r>
                      <a:endParaRPr lang="en-US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體檢報告影本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系上實習履歷表</a:t>
                      </a:r>
                      <a:endParaRPr lang="zh-TW" altLang="en-US" sz="18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報到當天知悉</a:t>
                      </a: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55406916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839579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3783</TotalTime>
  <Words>5202</Words>
  <Application>Microsoft Office PowerPoint</Application>
  <PresentationFormat>如螢幕大小 (4:3)</PresentationFormat>
  <Paragraphs>747</Paragraphs>
  <Slides>43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43</vt:i4>
      </vt:variant>
    </vt:vector>
  </HeadingPairs>
  <TitlesOfParts>
    <vt:vector size="56" baseType="lpstr">
      <vt:lpstr>Tekton Pro Cond</vt:lpstr>
      <vt:lpstr>細明體</vt:lpstr>
      <vt:lpstr>微軟正黑體</vt:lpstr>
      <vt:lpstr>新細明體</vt:lpstr>
      <vt:lpstr>標楷體</vt:lpstr>
      <vt:lpstr>Arial</vt:lpstr>
      <vt:lpstr>Arial Black</vt:lpstr>
      <vt:lpstr>Calibri</vt:lpstr>
      <vt:lpstr>Calibri Light</vt:lpstr>
      <vt:lpstr>Cambria Math</vt:lpstr>
      <vt:lpstr>Times New Roman</vt:lpstr>
      <vt:lpstr>Wingdings</vt:lpstr>
      <vt:lpstr>回顧</vt:lpstr>
      <vt:lpstr>國立臺北護理健康大學 健康事業管理系 四技實習前說明會</vt:lpstr>
      <vt:lpstr>實習單位(第一階段確定名單)(1/6)</vt:lpstr>
      <vt:lpstr>實習單位(第一階段確定名單)(2/6)</vt:lpstr>
      <vt:lpstr>實習單位(第一階段確定名單)(3/6)</vt:lpstr>
      <vt:lpstr>實習單位(第一階段確定名單)(4/6)</vt:lpstr>
      <vt:lpstr>實習單位(第一階段確定名單)(5/6)</vt:lpstr>
      <vt:lpstr>實習單位(第一階段確定名單)(6/6)</vt:lpstr>
      <vt:lpstr>第一階段實習單位-需注意事項(1/6)</vt:lpstr>
      <vt:lpstr>第一階段實習單位-需注意事項(2/6)</vt:lpstr>
      <vt:lpstr>第一階段實習單位-需注意事項(2/6)</vt:lpstr>
      <vt:lpstr>第一階段實習單位-需注意事項(3/6)</vt:lpstr>
      <vt:lpstr>第一階段實習單位-需注意事項(3/6)</vt:lpstr>
      <vt:lpstr>第一階段實習單位-需注意事項(4/6)</vt:lpstr>
      <vt:lpstr>第一階段實習單位-需注意事項(5/6)</vt:lpstr>
      <vt:lpstr>第一階段實習單位-需注意事項(6/6)</vt:lpstr>
      <vt:lpstr>第一階段實習單位-需注意事項(6/6)</vt:lpstr>
      <vt:lpstr>實習單位(第二階段名額)(1/4)</vt:lpstr>
      <vt:lpstr>實習單位(第二階段名額)(1/4)</vt:lpstr>
      <vt:lpstr>實習單位(第二階段名額)(1/3)</vt:lpstr>
      <vt:lpstr>實習單位(第二階段名額)(2/3)</vt:lpstr>
      <vt:lpstr>實習單位(第二階段名額)(3/3)</vt:lpstr>
      <vt:lpstr>第二階段實習單位-需注意事項(1/3)</vt:lpstr>
      <vt:lpstr>第二階段實習單位-需注意事項(1/3)</vt:lpstr>
      <vt:lpstr>第二階段實習單位-需注意事項(1/3)</vt:lpstr>
      <vt:lpstr>第二階段實習單位-需注意事項(2/3)</vt:lpstr>
      <vt:lpstr>第二階段實習單位-需注意事項(2/3)</vt:lpstr>
      <vt:lpstr>第二階段實習單位-需注意事項(2/3)</vt:lpstr>
      <vt:lpstr>第二階段實習單位-需注意事項(3/3)</vt:lpstr>
      <vt:lpstr>準備重要資料(全部同學)</vt:lpstr>
      <vt:lpstr>1. 實習履歷</vt:lpstr>
      <vt:lpstr>2. 體檢報告資料</vt:lpstr>
      <vt:lpstr>3. 其他學生實習相關資料</vt:lpstr>
      <vt:lpstr>實習說明</vt:lpstr>
      <vt:lpstr>繳交作業</vt:lpstr>
      <vt:lpstr>成績評值</vt:lpstr>
      <vt:lpstr>請假最終窗口是“邱老師” 若可以補班，則不需請假</vt:lpstr>
      <vt:lpstr>請假最終窗口是“邱老師” 若可以補班，則不需請假</vt:lpstr>
      <vt:lpstr>請假最終窗口是“邱老師” 若可以補班，則不需請假</vt:lpstr>
      <vt:lpstr>出勤紀錄表</vt:lpstr>
      <vt:lpstr>重要公告</vt:lpstr>
      <vt:lpstr>PowerPoint 簡報</vt:lpstr>
      <vt:lpstr>PowerPoint 簡報</vt:lpstr>
      <vt:lpstr>ANY QUESTION?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四技 實習前準備與說明會</dc:title>
  <dc:creator>USER</dc:creator>
  <cp:lastModifiedBy>dhcm</cp:lastModifiedBy>
  <cp:revision>274</cp:revision>
  <dcterms:created xsi:type="dcterms:W3CDTF">2016-10-13T03:44:56Z</dcterms:created>
  <dcterms:modified xsi:type="dcterms:W3CDTF">2020-11-10T09:05:44Z</dcterms:modified>
</cp:coreProperties>
</file>